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2" r:id="rId3"/>
    <p:sldId id="273" r:id="rId4"/>
    <p:sldId id="275" r:id="rId5"/>
    <p:sldId id="276" r:id="rId6"/>
    <p:sldId id="274" r:id="rId7"/>
    <p:sldId id="277" r:id="rId8"/>
    <p:sldId id="262" r:id="rId9"/>
    <p:sldId id="263" r:id="rId10"/>
    <p:sldId id="264" r:id="rId11"/>
    <p:sldId id="265" r:id="rId12"/>
    <p:sldId id="266" r:id="rId13"/>
    <p:sldId id="267" r:id="rId14"/>
    <p:sldId id="268" r:id="rId15"/>
    <p:sldId id="269" r:id="rId16"/>
    <p:sldId id="270" r:id="rId17"/>
    <p:sldId id="271" r:id="rId18"/>
    <p:sldId id="257" r:id="rId19"/>
    <p:sldId id="279" r:id="rId20"/>
    <p:sldId id="281" r:id="rId21"/>
    <p:sldId id="278" r:id="rId22"/>
    <p:sldId id="280" r:id="rId23"/>
    <p:sldId id="282"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napToGrid="0">
      <p:cViewPr varScale="1">
        <p:scale>
          <a:sx n="85" d="100"/>
          <a:sy n="85" d="100"/>
        </p:scale>
        <p:origin x="-708" y="-90"/>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F2D6FA8-DEFB-48B2-AEDD-4BDC843F76A6}" type="datetimeFigureOut">
              <a:rPr lang="en-IN" smtClean="0"/>
              <a:pPr/>
              <a:t>19-06-2024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B2450DC-C049-4DA8-BB56-8AB3AFC21364}" type="slidenum">
              <a:rPr lang="en-IN" smtClean="0"/>
              <a:pPr/>
              <a:t>‹#›</a:t>
            </a:fld>
            <a:endParaRPr lang="en-IN"/>
          </a:p>
        </p:txBody>
      </p:sp>
    </p:spTree>
    <p:extLst>
      <p:ext uri="{BB962C8B-B14F-4D97-AF65-F5344CB8AC3E}">
        <p14:creationId xmlns:p14="http://schemas.microsoft.com/office/powerpoint/2010/main" xmlns="" val="24641898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F2D6FA8-DEFB-48B2-AEDD-4BDC843F76A6}" type="datetimeFigureOut">
              <a:rPr lang="en-IN" smtClean="0"/>
              <a:pPr/>
              <a:t>19-06-2024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B2450DC-C049-4DA8-BB56-8AB3AFC21364}" type="slidenum">
              <a:rPr lang="en-IN" smtClean="0"/>
              <a:pPr/>
              <a:t>‹#›</a:t>
            </a:fld>
            <a:endParaRPr lang="en-IN"/>
          </a:p>
        </p:txBody>
      </p:sp>
    </p:spTree>
    <p:extLst>
      <p:ext uri="{BB962C8B-B14F-4D97-AF65-F5344CB8AC3E}">
        <p14:creationId xmlns:p14="http://schemas.microsoft.com/office/powerpoint/2010/main" xmlns="" val="38334991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F2D6FA8-DEFB-48B2-AEDD-4BDC843F76A6}" type="datetimeFigureOut">
              <a:rPr lang="en-IN" smtClean="0"/>
              <a:pPr/>
              <a:t>19-06-2024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B2450DC-C049-4DA8-BB56-8AB3AFC21364}" type="slidenum">
              <a:rPr lang="en-IN" smtClean="0"/>
              <a:pPr/>
              <a:t>‹#›</a:t>
            </a:fld>
            <a:endParaRPr lang="en-IN"/>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xmlns="" val="20912723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F2D6FA8-DEFB-48B2-AEDD-4BDC843F76A6}" type="datetimeFigureOut">
              <a:rPr lang="en-IN" smtClean="0"/>
              <a:pPr/>
              <a:t>19-06-2024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B2450DC-C049-4DA8-BB56-8AB3AFC21364}" type="slidenum">
              <a:rPr lang="en-IN" smtClean="0"/>
              <a:pPr/>
              <a:t>‹#›</a:t>
            </a:fld>
            <a:endParaRPr lang="en-IN"/>
          </a:p>
        </p:txBody>
      </p:sp>
    </p:spTree>
    <p:extLst>
      <p:ext uri="{BB962C8B-B14F-4D97-AF65-F5344CB8AC3E}">
        <p14:creationId xmlns:p14="http://schemas.microsoft.com/office/powerpoint/2010/main" xmlns="" val="29641093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F2D6FA8-DEFB-48B2-AEDD-4BDC843F76A6}" type="datetimeFigureOut">
              <a:rPr lang="en-IN" smtClean="0"/>
              <a:pPr/>
              <a:t>19-06-2024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B2450DC-C049-4DA8-BB56-8AB3AFC21364}" type="slidenum">
              <a:rPr lang="en-IN" smtClean="0"/>
              <a:pPr/>
              <a:t>‹#›</a:t>
            </a:fld>
            <a:endParaRPr lang="en-IN"/>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xmlns="" val="24880262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F2D6FA8-DEFB-48B2-AEDD-4BDC843F76A6}" type="datetimeFigureOut">
              <a:rPr lang="en-IN" smtClean="0"/>
              <a:pPr/>
              <a:t>19-06-2024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B2450DC-C049-4DA8-BB56-8AB3AFC21364}" type="slidenum">
              <a:rPr lang="en-IN" smtClean="0"/>
              <a:pPr/>
              <a:t>‹#›</a:t>
            </a:fld>
            <a:endParaRPr lang="en-IN"/>
          </a:p>
        </p:txBody>
      </p:sp>
    </p:spTree>
    <p:extLst>
      <p:ext uri="{BB962C8B-B14F-4D97-AF65-F5344CB8AC3E}">
        <p14:creationId xmlns:p14="http://schemas.microsoft.com/office/powerpoint/2010/main" xmlns="" val="377696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F2D6FA8-DEFB-48B2-AEDD-4BDC843F76A6}" type="datetimeFigureOut">
              <a:rPr lang="en-IN" smtClean="0"/>
              <a:pPr/>
              <a:t>19-06-2024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B2450DC-C049-4DA8-BB56-8AB3AFC21364}" type="slidenum">
              <a:rPr lang="en-IN" smtClean="0"/>
              <a:pPr/>
              <a:t>‹#›</a:t>
            </a:fld>
            <a:endParaRPr lang="en-IN"/>
          </a:p>
        </p:txBody>
      </p:sp>
    </p:spTree>
    <p:extLst>
      <p:ext uri="{BB962C8B-B14F-4D97-AF65-F5344CB8AC3E}">
        <p14:creationId xmlns:p14="http://schemas.microsoft.com/office/powerpoint/2010/main" xmlns="" val="30635138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F2D6FA8-DEFB-48B2-AEDD-4BDC843F76A6}" type="datetimeFigureOut">
              <a:rPr lang="en-IN" smtClean="0"/>
              <a:pPr/>
              <a:t>19-06-2024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B2450DC-C049-4DA8-BB56-8AB3AFC21364}" type="slidenum">
              <a:rPr lang="en-IN" smtClean="0"/>
              <a:pPr/>
              <a:t>‹#›</a:t>
            </a:fld>
            <a:endParaRPr lang="en-IN"/>
          </a:p>
        </p:txBody>
      </p:sp>
    </p:spTree>
    <p:extLst>
      <p:ext uri="{BB962C8B-B14F-4D97-AF65-F5344CB8AC3E}">
        <p14:creationId xmlns:p14="http://schemas.microsoft.com/office/powerpoint/2010/main" xmlns="" val="437978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F2D6FA8-DEFB-48B2-AEDD-4BDC843F76A6}" type="datetimeFigureOut">
              <a:rPr lang="en-IN" smtClean="0"/>
              <a:pPr/>
              <a:t>19-06-2024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B2450DC-C049-4DA8-BB56-8AB3AFC21364}" type="slidenum">
              <a:rPr lang="en-IN" smtClean="0"/>
              <a:pPr/>
              <a:t>‹#›</a:t>
            </a:fld>
            <a:endParaRPr lang="en-IN"/>
          </a:p>
        </p:txBody>
      </p:sp>
    </p:spTree>
    <p:extLst>
      <p:ext uri="{BB962C8B-B14F-4D97-AF65-F5344CB8AC3E}">
        <p14:creationId xmlns:p14="http://schemas.microsoft.com/office/powerpoint/2010/main" xmlns="" val="10923129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F2D6FA8-DEFB-48B2-AEDD-4BDC843F76A6}" type="datetimeFigureOut">
              <a:rPr lang="en-IN" smtClean="0"/>
              <a:pPr/>
              <a:t>19-06-2024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B2450DC-C049-4DA8-BB56-8AB3AFC21364}" type="slidenum">
              <a:rPr lang="en-IN" smtClean="0"/>
              <a:pPr/>
              <a:t>‹#›</a:t>
            </a:fld>
            <a:endParaRPr lang="en-IN"/>
          </a:p>
        </p:txBody>
      </p:sp>
    </p:spTree>
    <p:extLst>
      <p:ext uri="{BB962C8B-B14F-4D97-AF65-F5344CB8AC3E}">
        <p14:creationId xmlns:p14="http://schemas.microsoft.com/office/powerpoint/2010/main" xmlns="" val="22909412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F2D6FA8-DEFB-48B2-AEDD-4BDC843F76A6}" type="datetimeFigureOut">
              <a:rPr lang="en-IN" smtClean="0"/>
              <a:pPr/>
              <a:t>19-06-2024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B2450DC-C049-4DA8-BB56-8AB3AFC21364}" type="slidenum">
              <a:rPr lang="en-IN" smtClean="0"/>
              <a:pPr/>
              <a:t>‹#›</a:t>
            </a:fld>
            <a:endParaRPr lang="en-IN"/>
          </a:p>
        </p:txBody>
      </p:sp>
    </p:spTree>
    <p:extLst>
      <p:ext uri="{BB962C8B-B14F-4D97-AF65-F5344CB8AC3E}">
        <p14:creationId xmlns:p14="http://schemas.microsoft.com/office/powerpoint/2010/main" xmlns="" val="7233104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F2D6FA8-DEFB-48B2-AEDD-4BDC843F76A6}" type="datetimeFigureOut">
              <a:rPr lang="en-IN" smtClean="0"/>
              <a:pPr/>
              <a:t>19-06-2024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EB2450DC-C049-4DA8-BB56-8AB3AFC21364}" type="slidenum">
              <a:rPr lang="en-IN" smtClean="0"/>
              <a:pPr/>
              <a:t>‹#›</a:t>
            </a:fld>
            <a:endParaRPr lang="en-IN"/>
          </a:p>
        </p:txBody>
      </p:sp>
    </p:spTree>
    <p:extLst>
      <p:ext uri="{BB962C8B-B14F-4D97-AF65-F5344CB8AC3E}">
        <p14:creationId xmlns:p14="http://schemas.microsoft.com/office/powerpoint/2010/main" xmlns="" val="33391914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F2D6FA8-DEFB-48B2-AEDD-4BDC843F76A6}" type="datetimeFigureOut">
              <a:rPr lang="en-IN" smtClean="0"/>
              <a:pPr/>
              <a:t>19-06-2024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EB2450DC-C049-4DA8-BB56-8AB3AFC21364}" type="slidenum">
              <a:rPr lang="en-IN" smtClean="0"/>
              <a:pPr/>
              <a:t>‹#›</a:t>
            </a:fld>
            <a:endParaRPr lang="en-IN"/>
          </a:p>
        </p:txBody>
      </p:sp>
    </p:spTree>
    <p:extLst>
      <p:ext uri="{BB962C8B-B14F-4D97-AF65-F5344CB8AC3E}">
        <p14:creationId xmlns:p14="http://schemas.microsoft.com/office/powerpoint/2010/main" xmlns="" val="2631957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2D6FA8-DEFB-48B2-AEDD-4BDC843F76A6}" type="datetimeFigureOut">
              <a:rPr lang="en-IN" smtClean="0"/>
              <a:pPr/>
              <a:t>19-06-2024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EB2450DC-C049-4DA8-BB56-8AB3AFC21364}" type="slidenum">
              <a:rPr lang="en-IN" smtClean="0"/>
              <a:pPr/>
              <a:t>‹#›</a:t>
            </a:fld>
            <a:endParaRPr lang="en-IN"/>
          </a:p>
        </p:txBody>
      </p:sp>
    </p:spTree>
    <p:extLst>
      <p:ext uri="{BB962C8B-B14F-4D97-AF65-F5344CB8AC3E}">
        <p14:creationId xmlns:p14="http://schemas.microsoft.com/office/powerpoint/2010/main" xmlns="" val="12141637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F2D6FA8-DEFB-48B2-AEDD-4BDC843F76A6}" type="datetimeFigureOut">
              <a:rPr lang="en-IN" smtClean="0"/>
              <a:pPr/>
              <a:t>19-06-2024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B2450DC-C049-4DA8-BB56-8AB3AFC21364}" type="slidenum">
              <a:rPr lang="en-IN" smtClean="0"/>
              <a:pPr/>
              <a:t>‹#›</a:t>
            </a:fld>
            <a:endParaRPr lang="en-IN"/>
          </a:p>
        </p:txBody>
      </p:sp>
    </p:spTree>
    <p:extLst>
      <p:ext uri="{BB962C8B-B14F-4D97-AF65-F5344CB8AC3E}">
        <p14:creationId xmlns:p14="http://schemas.microsoft.com/office/powerpoint/2010/main" xmlns="" val="31926598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F2D6FA8-DEFB-48B2-AEDD-4BDC843F76A6}" type="datetimeFigureOut">
              <a:rPr lang="en-IN" smtClean="0"/>
              <a:pPr/>
              <a:t>19-06-2024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B2450DC-C049-4DA8-BB56-8AB3AFC21364}" type="slidenum">
              <a:rPr lang="en-IN" smtClean="0"/>
              <a:pPr/>
              <a:t>‹#›</a:t>
            </a:fld>
            <a:endParaRPr lang="en-IN"/>
          </a:p>
        </p:txBody>
      </p:sp>
    </p:spTree>
    <p:extLst>
      <p:ext uri="{BB962C8B-B14F-4D97-AF65-F5344CB8AC3E}">
        <p14:creationId xmlns:p14="http://schemas.microsoft.com/office/powerpoint/2010/main" xmlns="" val="3485813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F2D6FA8-DEFB-48B2-AEDD-4BDC843F76A6}" type="datetimeFigureOut">
              <a:rPr lang="en-IN" smtClean="0"/>
              <a:pPr/>
              <a:t>19-06-2024</a:t>
            </a:fld>
            <a:endParaRPr lang="en-IN"/>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EB2450DC-C049-4DA8-BB56-8AB3AFC21364}" type="slidenum">
              <a:rPr lang="en-IN" smtClean="0"/>
              <a:pPr/>
              <a:t>‹#›</a:t>
            </a:fld>
            <a:endParaRPr lang="en-IN"/>
          </a:p>
        </p:txBody>
      </p:sp>
    </p:spTree>
    <p:extLst>
      <p:ext uri="{BB962C8B-B14F-4D97-AF65-F5344CB8AC3E}">
        <p14:creationId xmlns:p14="http://schemas.microsoft.com/office/powerpoint/2010/main" xmlns="" val="152221747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s://en.wikipedia.org/wiki/Emotional_abuse" TargetMode="External"/><Relationship Id="rId3" Type="http://schemas.openxmlformats.org/officeDocument/2006/relationships/hyperlink" Target="https://en.wikipedia.org/wiki/Abuse" TargetMode="External"/><Relationship Id="rId7" Type="http://schemas.openxmlformats.org/officeDocument/2006/relationships/hyperlink" Target="https://en.wikipedia.org/wiki/Verbal_abuse" TargetMode="External"/><Relationship Id="rId12" Type="http://schemas.openxmlformats.org/officeDocument/2006/relationships/hyperlink" Target="https://en.wikipedia.org/wiki/Sexual_abuse" TargetMode="External"/><Relationship Id="rId2" Type="http://schemas.openxmlformats.org/officeDocument/2006/relationships/hyperlink" Target="https://en.wikipedia.org/wiki/Violence" TargetMode="External"/><Relationship Id="rId1" Type="http://schemas.openxmlformats.org/officeDocument/2006/relationships/slideLayout" Target="../slideLayouts/slideLayout2.xml"/><Relationship Id="rId6" Type="http://schemas.openxmlformats.org/officeDocument/2006/relationships/hyperlink" Target="https://en.wikipedia.org/wiki/Physical_abuse" TargetMode="External"/><Relationship Id="rId11" Type="http://schemas.openxmlformats.org/officeDocument/2006/relationships/hyperlink" Target="https://en.wikipedia.org/wiki/Reproductive_coercion" TargetMode="External"/><Relationship Id="rId5" Type="http://schemas.openxmlformats.org/officeDocument/2006/relationships/hyperlink" Target="https://en.wikipedia.org/wiki/Cohabitation" TargetMode="External"/><Relationship Id="rId10" Type="http://schemas.openxmlformats.org/officeDocument/2006/relationships/hyperlink" Target="https://en.wikipedia.org/wiki/Religious_abuse" TargetMode="External"/><Relationship Id="rId4" Type="http://schemas.openxmlformats.org/officeDocument/2006/relationships/hyperlink" Target="https://en.wikipedia.org/wiki/Marriage" TargetMode="External"/><Relationship Id="rId9" Type="http://schemas.openxmlformats.org/officeDocument/2006/relationships/hyperlink" Target="https://en.wikipedia.org/wiki/Economic_abuse"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en.wikipedia.org/wiki/Parliament_of_India" TargetMode="External"/><Relationship Id="rId7" Type="http://schemas.openxmlformats.org/officeDocument/2006/relationships/hyperlink" Target="https://en.wikipedia.org/wiki/Protection_orders" TargetMode="External"/><Relationship Id="rId2" Type="http://schemas.openxmlformats.org/officeDocument/2006/relationships/hyperlink" Target="https://en.wikipedia.org/wiki/Act_of_Parliament" TargetMode="External"/><Relationship Id="rId1" Type="http://schemas.openxmlformats.org/officeDocument/2006/relationships/slideLayout" Target="../slideLayouts/slideLayout2.xml"/><Relationship Id="rId6" Type="http://schemas.openxmlformats.org/officeDocument/2006/relationships/hyperlink" Target="https://en.wikipedia.org/wiki/Ministry_of_Women_and_Child_Development" TargetMode="External"/><Relationship Id="rId5" Type="http://schemas.openxmlformats.org/officeDocument/2006/relationships/hyperlink" Target="https://en.wikipedia.org/wiki/Government_of_India" TargetMode="External"/><Relationship Id="rId4" Type="http://schemas.openxmlformats.org/officeDocument/2006/relationships/hyperlink" Target="https://en.wikipedia.org/wiki/Domestic_violence"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s://en.wikipedia.org/wiki/Dwelling" TargetMode="External"/><Relationship Id="rId3" Type="http://schemas.openxmlformats.org/officeDocument/2006/relationships/hyperlink" Target="https://en.wikipedia.org/wiki/Homelessness" TargetMode="External"/><Relationship Id="rId7" Type="http://schemas.openxmlformats.org/officeDocument/2006/relationships/hyperlink" Target="https://en.wikipedia.org/wiki/Minor_(law)" TargetMode="External"/><Relationship Id="rId2" Type="http://schemas.openxmlformats.org/officeDocument/2006/relationships/hyperlink" Target="https://en.wikipedia.org/wiki/Poverty" TargetMode="External"/><Relationship Id="rId1" Type="http://schemas.openxmlformats.org/officeDocument/2006/relationships/slideLayout" Target="../slideLayouts/slideLayout2.xml"/><Relationship Id="rId6" Type="http://schemas.openxmlformats.org/officeDocument/2006/relationships/hyperlink" Target="https://en.wikipedia.org/wiki/UNICEF" TargetMode="External"/><Relationship Id="rId5" Type="http://schemas.openxmlformats.org/officeDocument/2006/relationships/hyperlink" Target="https://en.wikipedia.org/wiki/Street" TargetMode="External"/><Relationship Id="rId4" Type="http://schemas.openxmlformats.org/officeDocument/2006/relationships/hyperlink" Target="https://en.wikipedia.org/wiki/Child" TargetMode="External"/><Relationship Id="rId9" Type="http://schemas.openxmlformats.org/officeDocument/2006/relationships/image" Target="../media/image1.jpeg"/></Relationships>
</file>

<file path=ppt/slides/_rels/slide4.xml.rels><?xml version="1.0" encoding="UTF-8" standalone="yes"?>
<Relationships xmlns="http://schemas.openxmlformats.org/package/2006/relationships"><Relationship Id="rId3" Type="http://schemas.openxmlformats.org/officeDocument/2006/relationships/hyperlink" Target="https://en.wiktionary.org/wiki/acculturation" TargetMode="External"/><Relationship Id="rId2" Type="http://schemas.openxmlformats.org/officeDocument/2006/relationships/hyperlink" Target="https://en.wikipedia.org/wiki/Poverty"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en.wikipedia.org/wiki/Uganda" TargetMode="External"/><Relationship Id="rId2" Type="http://schemas.openxmlformats.org/officeDocument/2006/relationships/hyperlink" Target="https://en.wikipedia.org/wiki/Democratic_Republic_of_the_Congo" TargetMode="External"/><Relationship Id="rId1" Type="http://schemas.openxmlformats.org/officeDocument/2006/relationships/slideLayout" Target="../slideLayouts/slideLayout2.xml"/><Relationship Id="rId5" Type="http://schemas.openxmlformats.org/officeDocument/2006/relationships/hyperlink" Target="https://en.wikipedia.org/wiki/Arranged_marriage" TargetMode="External"/><Relationship Id="rId4" Type="http://schemas.openxmlformats.org/officeDocument/2006/relationships/hyperlink" Target="https://en.wikipedia.org/wiki/Afghanistan"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s://en.wikipedia.org/wiki/Exploitation_of_labour"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labour.gov.in/sites/default/files/TheFactoriesAct1948.pdf" TargetMode="External"/><Relationship Id="rId2" Type="http://schemas.openxmlformats.org/officeDocument/2006/relationships/hyperlink" Target="https://ruralindiaonline.org/library/resource/the-child-labour-prohibition-and-regulation-amendment-act-2016/"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FAF43E6-7F4E-82FC-88B0-5188D27C9800}"/>
              </a:ext>
            </a:extLst>
          </p:cNvPr>
          <p:cNvSpPr>
            <a:spLocks noGrp="1"/>
          </p:cNvSpPr>
          <p:nvPr>
            <p:ph type="ctrTitle"/>
          </p:nvPr>
        </p:nvSpPr>
        <p:spPr/>
        <p:txBody>
          <a:bodyPr/>
          <a:lstStyle/>
          <a:p>
            <a:r>
              <a:rPr lang="en-US" dirty="0"/>
              <a:t>Population groups</a:t>
            </a:r>
            <a:endParaRPr lang="en-IN" dirty="0"/>
          </a:p>
        </p:txBody>
      </p:sp>
      <p:sp>
        <p:nvSpPr>
          <p:cNvPr id="4" name="Subtitle 2">
            <a:extLst>
              <a:ext uri="{FF2B5EF4-FFF2-40B4-BE49-F238E27FC236}">
                <a16:creationId xmlns="" xmlns:a16="http://schemas.microsoft.com/office/drawing/2014/main" xmlns:lc="http://schemas.openxmlformats.org/drawingml/2006/lockedCanvas" id="{50BD73B7-7940-462C-A141-E85302C7A199}"/>
              </a:ext>
            </a:extLst>
          </p:cNvPr>
          <p:cNvSpPr>
            <a:spLocks noGrp="1"/>
          </p:cNvSpPr>
          <p:nvPr>
            <p:ph type="subTitle" idx="1"/>
          </p:nvPr>
        </p:nvSpPr>
        <p:spPr>
          <a:xfrm>
            <a:off x="436550" y="4917688"/>
            <a:ext cx="7766936" cy="1200201"/>
          </a:xfrm>
          <a:prstGeom prst="rect">
            <a:avLst/>
          </a:prstGeom>
        </p:spPr>
        <p:txBody>
          <a:bodyPr vert="horz" lIns="91440" tIns="91440" rIns="91440" bIns="91440" rtlCol="0">
            <a:noAutofit/>
          </a:bodyPr>
          <a:lstStyle>
            <a:lvl1pPr marL="0" indent="0" algn="l" defTabSz="914400" rtl="0" eaLnBrk="1" latinLnBrk="0" hangingPunct="1">
              <a:lnSpc>
                <a:spcPct val="120000"/>
              </a:lnSpc>
              <a:spcBef>
                <a:spcPts val="1000"/>
              </a:spcBef>
              <a:buClr>
                <a:schemeClr val="accent1"/>
              </a:buClr>
              <a:buSzPct val="100000"/>
              <a:buFont typeface="Arial" panose="020B0604020202020204" pitchFamily="34" charset="0"/>
              <a:buNone/>
              <a:defRPr sz="1800" b="0" kern="1200" cap="all" baseline="0">
                <a:solidFill>
                  <a:schemeClr val="tx1"/>
                </a:solidFill>
                <a:effectLst/>
                <a:latin typeface="+mn-lt"/>
                <a:ea typeface="+mn-ea"/>
                <a:cs typeface="+mn-cs"/>
              </a:defRPr>
            </a:lvl1pPr>
            <a:lvl2pPr marL="457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9pPr>
          </a:lstStyle>
          <a:p>
            <a:r>
              <a:rPr lang="en-US" sz="1600" cap="none" dirty="0" smtClean="0">
                <a:latin typeface="Times New Roman" pitchFamily="18" charset="0"/>
                <a:cs typeface="Times New Roman" pitchFamily="18" charset="0"/>
              </a:rPr>
              <a:t>Dr. </a:t>
            </a:r>
            <a:r>
              <a:rPr lang="en-US" sz="1600" cap="none" dirty="0" err="1" smtClean="0">
                <a:latin typeface="Times New Roman" pitchFamily="18" charset="0"/>
                <a:cs typeface="Times New Roman" pitchFamily="18" charset="0"/>
              </a:rPr>
              <a:t>Ayushi</a:t>
            </a:r>
            <a:r>
              <a:rPr lang="en-US" sz="1600" cap="none" dirty="0" smtClean="0">
                <a:latin typeface="Times New Roman" pitchFamily="18" charset="0"/>
                <a:cs typeface="Times New Roman" pitchFamily="18" charset="0"/>
              </a:rPr>
              <a:t> Jain</a:t>
            </a:r>
          </a:p>
          <a:p>
            <a:r>
              <a:rPr lang="en-US" sz="1600" cap="none" dirty="0" smtClean="0">
                <a:latin typeface="Times New Roman" pitchFamily="18" charset="0"/>
                <a:cs typeface="Times New Roman" pitchFamily="18" charset="0"/>
              </a:rPr>
              <a:t>Dept Of Community Physiotherapy</a:t>
            </a:r>
          </a:p>
          <a:p>
            <a:r>
              <a:rPr lang="en-IN" sz="1600" cap="none" dirty="0" smtClean="0">
                <a:latin typeface="Times New Roman" pitchFamily="18" charset="0"/>
                <a:cs typeface="Times New Roman" pitchFamily="18" charset="0"/>
              </a:rPr>
              <a:t>MGM Institute Of Physiotherapy</a:t>
            </a:r>
          </a:p>
          <a:p>
            <a:r>
              <a:rPr lang="en-IN" sz="1600" cap="none" dirty="0" smtClean="0">
                <a:latin typeface="Times New Roman" pitchFamily="18" charset="0"/>
                <a:cs typeface="Times New Roman" pitchFamily="18" charset="0"/>
              </a:rPr>
              <a:t>Chh. Sambhajinagar</a:t>
            </a:r>
            <a:endParaRPr lang="en-US" sz="1600" cap="none" dirty="0" smtClean="0">
              <a:latin typeface="Times New Roman" pitchFamily="18" charset="0"/>
              <a:cs typeface="Times New Roman" pitchFamily="18" charset="0"/>
            </a:endParaRPr>
          </a:p>
        </p:txBody>
      </p:sp>
    </p:spTree>
    <p:extLst>
      <p:ext uri="{BB962C8B-B14F-4D97-AF65-F5344CB8AC3E}">
        <p14:creationId xmlns:p14="http://schemas.microsoft.com/office/powerpoint/2010/main" xmlns="" val="6088214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4751CC3A-C100-3EB8-BAEC-3A5A401C0A54}"/>
              </a:ext>
            </a:extLst>
          </p:cNvPr>
          <p:cNvSpPr>
            <a:spLocks noGrp="1"/>
          </p:cNvSpPr>
          <p:nvPr>
            <p:ph idx="1"/>
          </p:nvPr>
        </p:nvSpPr>
        <p:spPr>
          <a:xfrm>
            <a:off x="1097280" y="923827"/>
            <a:ext cx="10058400" cy="4945267"/>
          </a:xfrm>
        </p:spPr>
        <p:txBody>
          <a:bodyPr>
            <a:normAutofit lnSpcReduction="10000"/>
          </a:bodyPr>
          <a:lstStyle/>
          <a:p>
            <a:r>
              <a:rPr lang="en-US" sz="2800" dirty="0"/>
              <a:t>Defects in the school</a:t>
            </a:r>
          </a:p>
          <a:p>
            <a:endParaRPr lang="en-US" sz="2800" dirty="0"/>
          </a:p>
          <a:p>
            <a:r>
              <a:rPr lang="en-US" dirty="0"/>
              <a:t>• Next to the family, the child’s personality is influenced by the school.</a:t>
            </a:r>
          </a:p>
          <a:p>
            <a:r>
              <a:rPr lang="en-US" dirty="0"/>
              <a:t>• Theft and sex crimes. </a:t>
            </a:r>
          </a:p>
          <a:p>
            <a:r>
              <a:rPr lang="en-US" dirty="0"/>
              <a:t>• Low intelligence level. </a:t>
            </a:r>
          </a:p>
          <a:p>
            <a:r>
              <a:rPr lang="en-US" dirty="0"/>
              <a:t>• Roaming outside the school (vagrancy) </a:t>
            </a:r>
          </a:p>
          <a:p>
            <a:r>
              <a:rPr lang="en-US" dirty="0"/>
              <a:t>• Criticism by parents and teachers. </a:t>
            </a:r>
          </a:p>
          <a:p>
            <a:r>
              <a:rPr lang="en-US" dirty="0"/>
              <a:t>• Gaining membership of a gang and criminals. </a:t>
            </a:r>
          </a:p>
          <a:p>
            <a:r>
              <a:rPr lang="en-US" dirty="0"/>
              <a:t>• Punishment by teachers. </a:t>
            </a:r>
          </a:p>
          <a:p>
            <a:r>
              <a:rPr lang="en-US" dirty="0"/>
              <a:t>• Weakness in some subject. </a:t>
            </a:r>
          </a:p>
          <a:p>
            <a:r>
              <a:rPr lang="en-US" dirty="0"/>
              <a:t>• Level of education is too high. </a:t>
            </a:r>
          </a:p>
          <a:p>
            <a:r>
              <a:rPr lang="en-US" dirty="0"/>
              <a:t>• Lack of companionship or influence of bad companion.</a:t>
            </a:r>
            <a:endParaRPr lang="en-IN" dirty="0"/>
          </a:p>
        </p:txBody>
      </p:sp>
    </p:spTree>
    <p:extLst>
      <p:ext uri="{BB962C8B-B14F-4D97-AF65-F5344CB8AC3E}">
        <p14:creationId xmlns:p14="http://schemas.microsoft.com/office/powerpoint/2010/main" xmlns="" val="22007010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xmlns="" id="{16139F86-6229-CD96-DD64-1786F55F473F}"/>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xmlns="" id="{9A78F70C-8091-0F1D-5BC9-D7843C659898}"/>
              </a:ext>
            </a:extLst>
          </p:cNvPr>
          <p:cNvSpPr>
            <a:spLocks noGrp="1"/>
          </p:cNvSpPr>
          <p:nvPr>
            <p:ph idx="1"/>
          </p:nvPr>
        </p:nvSpPr>
        <p:spPr/>
        <p:txBody>
          <a:bodyPr>
            <a:normAutofit/>
          </a:bodyPr>
          <a:lstStyle/>
          <a:p>
            <a:r>
              <a:rPr lang="en-US" dirty="0"/>
              <a:t>Influence of Cinemas or Movies</a:t>
            </a:r>
          </a:p>
          <a:p>
            <a:r>
              <a:rPr lang="en-IN" dirty="0"/>
              <a:t>Mass-media activities.</a:t>
            </a:r>
            <a:endParaRPr lang="en-US" dirty="0"/>
          </a:p>
          <a:p>
            <a:r>
              <a:rPr lang="en-IN" dirty="0"/>
              <a:t>Physical Abnormalities</a:t>
            </a:r>
            <a:endParaRPr lang="en-US" dirty="0"/>
          </a:p>
          <a:p>
            <a:r>
              <a:rPr lang="en-IN" dirty="0"/>
              <a:t>War and Post-war Condition</a:t>
            </a:r>
            <a:endParaRPr lang="en-US" dirty="0"/>
          </a:p>
          <a:p>
            <a:r>
              <a:rPr lang="en-IN" dirty="0"/>
              <a:t>Social Disorganisation</a:t>
            </a:r>
            <a:endParaRPr lang="en-US" dirty="0"/>
          </a:p>
          <a:p>
            <a:r>
              <a:rPr lang="en-IN" dirty="0"/>
              <a:t>Displacement</a:t>
            </a:r>
            <a:endParaRPr lang="en-US" dirty="0"/>
          </a:p>
          <a:p>
            <a:r>
              <a:rPr lang="en-IN" dirty="0"/>
              <a:t>Psychological Causes</a:t>
            </a:r>
          </a:p>
          <a:p>
            <a:r>
              <a:rPr lang="en-IN" sz="2400" dirty="0"/>
              <a:t>Personality Defects</a:t>
            </a:r>
          </a:p>
          <a:p>
            <a:r>
              <a:rPr lang="en-IN" sz="2400" dirty="0"/>
              <a:t>Economic causes</a:t>
            </a:r>
          </a:p>
        </p:txBody>
      </p:sp>
    </p:spTree>
    <p:extLst>
      <p:ext uri="{BB962C8B-B14F-4D97-AF65-F5344CB8AC3E}">
        <p14:creationId xmlns:p14="http://schemas.microsoft.com/office/powerpoint/2010/main" xmlns="" val="35769208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F838A3C-62C8-C9A6-BBC9-8BDD748EB447}"/>
              </a:ext>
            </a:extLst>
          </p:cNvPr>
          <p:cNvSpPr>
            <a:spLocks noGrp="1"/>
          </p:cNvSpPr>
          <p:nvPr>
            <p:ph type="title"/>
          </p:nvPr>
        </p:nvSpPr>
        <p:spPr>
          <a:xfrm>
            <a:off x="1097280" y="286604"/>
            <a:ext cx="10058400" cy="967162"/>
          </a:xfrm>
        </p:spPr>
        <p:txBody>
          <a:bodyPr/>
          <a:lstStyle/>
          <a:p>
            <a:r>
              <a:rPr lang="en-IN" dirty="0"/>
              <a:t>CONTROL OF JUVENILE DELINQUENCY</a:t>
            </a:r>
          </a:p>
        </p:txBody>
      </p:sp>
      <p:sp>
        <p:nvSpPr>
          <p:cNvPr id="3" name="Content Placeholder 2">
            <a:extLst>
              <a:ext uri="{FF2B5EF4-FFF2-40B4-BE49-F238E27FC236}">
                <a16:creationId xmlns:a16="http://schemas.microsoft.com/office/drawing/2014/main" xmlns="" id="{FEE18C93-3915-4E0B-FA79-56F5EAA64700}"/>
              </a:ext>
            </a:extLst>
          </p:cNvPr>
          <p:cNvSpPr>
            <a:spLocks noGrp="1"/>
          </p:cNvSpPr>
          <p:nvPr>
            <p:ph idx="1"/>
          </p:nvPr>
        </p:nvSpPr>
        <p:spPr>
          <a:xfrm>
            <a:off x="1097280" y="1857079"/>
            <a:ext cx="10058400" cy="4506013"/>
          </a:xfrm>
        </p:spPr>
        <p:txBody>
          <a:bodyPr>
            <a:normAutofit/>
          </a:bodyPr>
          <a:lstStyle/>
          <a:p>
            <a:pPr>
              <a:lnSpc>
                <a:spcPct val="100000"/>
              </a:lnSpc>
            </a:pPr>
            <a:r>
              <a:rPr lang="en-US" dirty="0"/>
              <a:t>Probation - Juvenile delinquents are kept under the supervision of a probation officer, whose job is to look after the delinquent, to help him in getting established in normal life and to see that the delinquent observes the rules of bail-bond.</a:t>
            </a:r>
          </a:p>
          <a:p>
            <a:pPr>
              <a:lnSpc>
                <a:spcPct val="100000"/>
              </a:lnSpc>
            </a:pPr>
            <a:r>
              <a:rPr lang="en-US" dirty="0"/>
              <a:t>Reformatory institutions- To reform inmate delinquents, the institutions provide an all round personality development by sufficient means of separating the inmates by providing adequate facilities to meet the basic needs such as proper sanitary arrangements, water supply, food clothing and bedding for the inmates and vocational or industrial training. </a:t>
            </a:r>
          </a:p>
          <a:p>
            <a:pPr>
              <a:lnSpc>
                <a:spcPct val="100000"/>
              </a:lnSpc>
            </a:pPr>
            <a:r>
              <a:rPr lang="en-US" dirty="0"/>
              <a:t>Certified Schools (Fit persons institution)</a:t>
            </a:r>
          </a:p>
          <a:p>
            <a:pPr>
              <a:lnSpc>
                <a:spcPct val="100000"/>
              </a:lnSpc>
            </a:pPr>
            <a:r>
              <a:rPr lang="en-US" dirty="0"/>
              <a:t>1. Junior school &lt; 12-13 years of age. (Primary education) </a:t>
            </a:r>
          </a:p>
          <a:p>
            <a:pPr>
              <a:lnSpc>
                <a:spcPct val="100000"/>
              </a:lnSpc>
            </a:pPr>
            <a:r>
              <a:rPr lang="en-US" dirty="0"/>
              <a:t>2. Intermediate school 13-15 years of age. (Technical education) </a:t>
            </a:r>
          </a:p>
          <a:p>
            <a:pPr>
              <a:lnSpc>
                <a:spcPct val="100000"/>
              </a:lnSpc>
            </a:pPr>
            <a:r>
              <a:rPr lang="en-US" dirty="0"/>
              <a:t>3. Senior school between 15 to 17 years of age. (Industrial training)</a:t>
            </a:r>
          </a:p>
          <a:p>
            <a:endParaRPr lang="en-IN" dirty="0"/>
          </a:p>
        </p:txBody>
      </p:sp>
    </p:spTree>
    <p:extLst>
      <p:ext uri="{BB962C8B-B14F-4D97-AF65-F5344CB8AC3E}">
        <p14:creationId xmlns:p14="http://schemas.microsoft.com/office/powerpoint/2010/main" xmlns="" val="7187254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778A538F-D5EF-3F55-74E5-6EDFB0237156}"/>
              </a:ext>
            </a:extLst>
          </p:cNvPr>
          <p:cNvSpPr>
            <a:spLocks noGrp="1"/>
          </p:cNvSpPr>
          <p:nvPr>
            <p:ph idx="1"/>
          </p:nvPr>
        </p:nvSpPr>
        <p:spPr>
          <a:xfrm>
            <a:off x="1097280" y="414779"/>
            <a:ext cx="10058400" cy="5454315"/>
          </a:xfrm>
        </p:spPr>
        <p:txBody>
          <a:bodyPr>
            <a:normAutofit/>
          </a:bodyPr>
          <a:lstStyle/>
          <a:p>
            <a:pPr>
              <a:lnSpc>
                <a:spcPct val="150000"/>
              </a:lnSpc>
            </a:pPr>
            <a:r>
              <a:rPr lang="en-US" dirty="0"/>
              <a:t>Auxiliary Homes- These are attached to certified schools, here the delinquents are kept for sometime and studied by a social worker and then they are sent to the certified schools according to the nature and aptitude of a young offender.</a:t>
            </a:r>
          </a:p>
          <a:p>
            <a:pPr>
              <a:lnSpc>
                <a:spcPct val="150000"/>
              </a:lnSpc>
            </a:pPr>
            <a:r>
              <a:rPr lang="en-US" dirty="0"/>
              <a:t>Foster Homes- These are specially for delinquent children of under 10 years of age, who cannot be sent to approved or certified schools unless the court is satisfied that they cannot be dealt with otherwise. These are generally run by voluntary agencies, aided by government. </a:t>
            </a:r>
          </a:p>
          <a:p>
            <a:pPr>
              <a:lnSpc>
                <a:spcPct val="150000"/>
              </a:lnSpc>
            </a:pPr>
            <a:r>
              <a:rPr lang="en-US" dirty="0"/>
              <a:t>Uncared Children Institutions- The children in the pre-delinquent or near delinquent stage, who are mostly found in a state of destitution or neglect, are cared for. All over the country they are situated, managed by private philanthropists.</a:t>
            </a:r>
            <a:endParaRPr lang="en-IN" dirty="0"/>
          </a:p>
        </p:txBody>
      </p:sp>
    </p:spTree>
    <p:extLst>
      <p:ext uri="{BB962C8B-B14F-4D97-AF65-F5344CB8AC3E}">
        <p14:creationId xmlns:p14="http://schemas.microsoft.com/office/powerpoint/2010/main" xmlns="" val="38044846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0AAD17B-57E9-93F3-C936-58AE1559B589}"/>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xmlns="" id="{69706E3F-B302-BF07-AE60-CFF1E29C6ACD}"/>
              </a:ext>
            </a:extLst>
          </p:cNvPr>
          <p:cNvSpPr>
            <a:spLocks noGrp="1"/>
          </p:cNvSpPr>
          <p:nvPr>
            <p:ph idx="1"/>
          </p:nvPr>
        </p:nvSpPr>
        <p:spPr/>
        <p:txBody>
          <a:bodyPr/>
          <a:lstStyle/>
          <a:p>
            <a:r>
              <a:rPr lang="en-IN" dirty="0"/>
              <a:t>Reformatory School</a:t>
            </a:r>
          </a:p>
          <a:p>
            <a:r>
              <a:rPr lang="en-US" dirty="0" err="1"/>
              <a:t>Borstal</a:t>
            </a:r>
            <a:r>
              <a:rPr lang="en-US" dirty="0"/>
              <a:t> Institutions - Two types of </a:t>
            </a:r>
            <a:r>
              <a:rPr lang="en-US" dirty="0" err="1"/>
              <a:t>borstal</a:t>
            </a:r>
            <a:r>
              <a:rPr lang="en-US" dirty="0"/>
              <a:t> institutions </a:t>
            </a:r>
          </a:p>
          <a:p>
            <a:r>
              <a:rPr lang="en-US" dirty="0"/>
              <a:t>1. Open institutions: Open environment with no surrounding wall. </a:t>
            </a:r>
          </a:p>
          <a:p>
            <a:r>
              <a:rPr lang="en-US" dirty="0"/>
              <a:t>2. Closed institutions: Converted prison building where maximum security provided. </a:t>
            </a:r>
          </a:p>
          <a:p>
            <a:r>
              <a:rPr lang="en-IN" dirty="0"/>
              <a:t>Industrial training</a:t>
            </a:r>
          </a:p>
          <a:p>
            <a:endParaRPr lang="en-IN" dirty="0"/>
          </a:p>
        </p:txBody>
      </p:sp>
    </p:spTree>
    <p:extLst>
      <p:ext uri="{BB962C8B-B14F-4D97-AF65-F5344CB8AC3E}">
        <p14:creationId xmlns:p14="http://schemas.microsoft.com/office/powerpoint/2010/main" xmlns="" val="27999744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6231C98-66E8-C1CD-BC81-59F2E42ED718}"/>
              </a:ext>
            </a:extLst>
          </p:cNvPr>
          <p:cNvSpPr>
            <a:spLocks noGrp="1"/>
          </p:cNvSpPr>
          <p:nvPr>
            <p:ph type="title"/>
          </p:nvPr>
        </p:nvSpPr>
        <p:spPr/>
        <p:txBody>
          <a:bodyPr/>
          <a:lstStyle/>
          <a:p>
            <a:r>
              <a:rPr lang="en-IN" dirty="0"/>
              <a:t>Psychological Techniques</a:t>
            </a:r>
          </a:p>
        </p:txBody>
      </p:sp>
      <p:sp>
        <p:nvSpPr>
          <p:cNvPr id="3" name="Content Placeholder 2">
            <a:extLst>
              <a:ext uri="{FF2B5EF4-FFF2-40B4-BE49-F238E27FC236}">
                <a16:creationId xmlns:a16="http://schemas.microsoft.com/office/drawing/2014/main" xmlns="" id="{DF2A2CE9-5BF4-6A42-1B89-1520D7F4CB03}"/>
              </a:ext>
            </a:extLst>
          </p:cNvPr>
          <p:cNvSpPr>
            <a:spLocks noGrp="1"/>
          </p:cNvSpPr>
          <p:nvPr>
            <p:ph idx="1"/>
          </p:nvPr>
        </p:nvSpPr>
        <p:spPr/>
        <p:txBody>
          <a:bodyPr/>
          <a:lstStyle/>
          <a:p>
            <a:r>
              <a:rPr lang="en-US" dirty="0"/>
              <a:t>Play therapy</a:t>
            </a:r>
          </a:p>
          <a:p>
            <a:r>
              <a:rPr lang="en-US" dirty="0"/>
              <a:t>Finger painting </a:t>
            </a:r>
          </a:p>
          <a:p>
            <a:r>
              <a:rPr lang="en-US" dirty="0"/>
              <a:t>Psychodrama</a:t>
            </a:r>
          </a:p>
          <a:p>
            <a:endParaRPr lang="en-IN" dirty="0"/>
          </a:p>
        </p:txBody>
      </p:sp>
    </p:spTree>
    <p:extLst>
      <p:ext uri="{BB962C8B-B14F-4D97-AF65-F5344CB8AC3E}">
        <p14:creationId xmlns:p14="http://schemas.microsoft.com/office/powerpoint/2010/main" xmlns="" val="385305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08B836E-9DF5-7122-5DE4-9F141DDF48D5}"/>
              </a:ext>
            </a:extLst>
          </p:cNvPr>
          <p:cNvSpPr>
            <a:spLocks noGrp="1"/>
          </p:cNvSpPr>
          <p:nvPr>
            <p:ph type="title"/>
          </p:nvPr>
        </p:nvSpPr>
        <p:spPr/>
        <p:txBody>
          <a:bodyPr/>
          <a:lstStyle/>
          <a:p>
            <a:r>
              <a:rPr lang="en-US" dirty="0"/>
              <a:t>Government Measures</a:t>
            </a:r>
            <a:endParaRPr lang="en-IN" dirty="0"/>
          </a:p>
        </p:txBody>
      </p:sp>
      <p:sp>
        <p:nvSpPr>
          <p:cNvPr id="3" name="Content Placeholder 2">
            <a:extLst>
              <a:ext uri="{FF2B5EF4-FFF2-40B4-BE49-F238E27FC236}">
                <a16:creationId xmlns:a16="http://schemas.microsoft.com/office/drawing/2014/main" xmlns="" id="{7454B1B0-B66C-C3DD-9898-BCA9EE9A3D45}"/>
              </a:ext>
            </a:extLst>
          </p:cNvPr>
          <p:cNvSpPr>
            <a:spLocks noGrp="1"/>
          </p:cNvSpPr>
          <p:nvPr>
            <p:ph idx="1"/>
          </p:nvPr>
        </p:nvSpPr>
        <p:spPr/>
        <p:txBody>
          <a:bodyPr>
            <a:normAutofit lnSpcReduction="10000"/>
          </a:bodyPr>
          <a:lstStyle/>
          <a:p>
            <a:r>
              <a:rPr lang="en-US" dirty="0"/>
              <a:t>• Formal education. </a:t>
            </a:r>
          </a:p>
          <a:p>
            <a:r>
              <a:rPr lang="en-US" dirty="0"/>
              <a:t>• Vocational training in a number of trades is imported to the inmates. Certified, reformatory and </a:t>
            </a:r>
            <a:r>
              <a:rPr lang="en-US" dirty="0" err="1"/>
              <a:t>borstal</a:t>
            </a:r>
            <a:r>
              <a:rPr lang="en-US" dirty="0"/>
              <a:t> schools enable them to settle down in trades learnt in school.</a:t>
            </a:r>
          </a:p>
          <a:p>
            <a:r>
              <a:rPr lang="en-US" dirty="0"/>
              <a:t> • Follow up services are given. Training in citizenship of democratic living. The juvenile delinquents are encouraged to take part in extra-curricular activities. </a:t>
            </a:r>
            <a:r>
              <a:rPr lang="en-US" dirty="0" err="1"/>
              <a:t>Eg</a:t>
            </a:r>
            <a:r>
              <a:rPr lang="en-US" dirty="0"/>
              <a:t>: Sports, debate, dramas, music and scouting. </a:t>
            </a:r>
          </a:p>
          <a:p>
            <a:r>
              <a:rPr lang="en-US" dirty="0"/>
              <a:t>• Rehabilitation—guidance and training. Family community based programs has to be </a:t>
            </a:r>
            <a:r>
              <a:rPr lang="en-US" dirty="0" err="1"/>
              <a:t>organised</a:t>
            </a:r>
            <a:r>
              <a:rPr lang="en-US" dirty="0"/>
              <a:t> to improve environment and to reduce the peer group influences.</a:t>
            </a:r>
          </a:p>
          <a:p>
            <a:pPr marL="0" indent="0">
              <a:buNone/>
            </a:pPr>
            <a:r>
              <a:rPr lang="en-US" dirty="0"/>
              <a:t>• Behavioral therapy </a:t>
            </a:r>
          </a:p>
          <a:p>
            <a:pPr marL="0" indent="0">
              <a:buNone/>
            </a:pPr>
            <a:r>
              <a:rPr lang="en-US" dirty="0"/>
              <a:t>• Family therapy</a:t>
            </a:r>
            <a:endParaRPr lang="en-IN" dirty="0"/>
          </a:p>
        </p:txBody>
      </p:sp>
    </p:spTree>
    <p:extLst>
      <p:ext uri="{BB962C8B-B14F-4D97-AF65-F5344CB8AC3E}">
        <p14:creationId xmlns:p14="http://schemas.microsoft.com/office/powerpoint/2010/main" xmlns="" val="28064743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3FD7E4A-C182-9BFC-33FB-E6B54AE2D17E}"/>
              </a:ext>
            </a:extLst>
          </p:cNvPr>
          <p:cNvSpPr>
            <a:spLocks noGrp="1"/>
          </p:cNvSpPr>
          <p:nvPr>
            <p:ph type="title"/>
          </p:nvPr>
        </p:nvSpPr>
        <p:spPr/>
        <p:txBody>
          <a:bodyPr/>
          <a:lstStyle/>
          <a:p>
            <a:r>
              <a:rPr lang="en-US" dirty="0"/>
              <a:t>Prevention </a:t>
            </a:r>
            <a:endParaRPr lang="en-IN" dirty="0"/>
          </a:p>
        </p:txBody>
      </p:sp>
      <p:sp>
        <p:nvSpPr>
          <p:cNvPr id="3" name="Content Placeholder 2">
            <a:extLst>
              <a:ext uri="{FF2B5EF4-FFF2-40B4-BE49-F238E27FC236}">
                <a16:creationId xmlns:a16="http://schemas.microsoft.com/office/drawing/2014/main" xmlns="" id="{E38DD410-A398-2A70-B16F-FC615986ACFB}"/>
              </a:ext>
            </a:extLst>
          </p:cNvPr>
          <p:cNvSpPr>
            <a:spLocks noGrp="1"/>
          </p:cNvSpPr>
          <p:nvPr>
            <p:ph idx="1"/>
          </p:nvPr>
        </p:nvSpPr>
        <p:spPr/>
        <p:txBody>
          <a:bodyPr/>
          <a:lstStyle/>
          <a:p>
            <a:r>
              <a:rPr lang="en-US" dirty="0"/>
              <a:t>Team work of private and public agencies</a:t>
            </a:r>
          </a:p>
          <a:p>
            <a:r>
              <a:rPr lang="en-US" dirty="0"/>
              <a:t>Training of members and staff of all </a:t>
            </a:r>
            <a:r>
              <a:rPr lang="en-US" dirty="0" err="1"/>
              <a:t>organisations</a:t>
            </a:r>
            <a:endParaRPr lang="en-US" dirty="0"/>
          </a:p>
          <a:p>
            <a:r>
              <a:rPr lang="en-US" dirty="0"/>
              <a:t>Establishment of child guidance clinics</a:t>
            </a:r>
          </a:p>
          <a:p>
            <a:r>
              <a:rPr lang="en-IN" dirty="0"/>
              <a:t>Education of the family</a:t>
            </a:r>
            <a:endParaRPr lang="en-US" dirty="0"/>
          </a:p>
          <a:p>
            <a:r>
              <a:rPr lang="en-IN" dirty="0"/>
              <a:t>Establishment of recreational agencies</a:t>
            </a:r>
            <a:endParaRPr lang="en-US" dirty="0"/>
          </a:p>
          <a:p>
            <a:r>
              <a:rPr lang="en-US" dirty="0"/>
              <a:t>Assistance to under privileged children</a:t>
            </a:r>
          </a:p>
          <a:p>
            <a:r>
              <a:rPr lang="en-IN" dirty="0"/>
              <a:t>Propaganda</a:t>
            </a:r>
          </a:p>
        </p:txBody>
      </p:sp>
    </p:spTree>
    <p:extLst>
      <p:ext uri="{BB962C8B-B14F-4D97-AF65-F5344CB8AC3E}">
        <p14:creationId xmlns:p14="http://schemas.microsoft.com/office/powerpoint/2010/main" xmlns="" val="17156194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8BFD34D-9A99-7D53-340B-BD4B93BC283A}"/>
              </a:ext>
            </a:extLst>
          </p:cNvPr>
          <p:cNvSpPr>
            <a:spLocks noGrp="1"/>
          </p:cNvSpPr>
          <p:nvPr>
            <p:ph type="title"/>
          </p:nvPr>
        </p:nvSpPr>
        <p:spPr/>
        <p:txBody>
          <a:bodyPr/>
          <a:lstStyle/>
          <a:p>
            <a:r>
              <a:rPr lang="en-US" dirty="0"/>
              <a:t>Domestic violence</a:t>
            </a:r>
            <a:endParaRPr lang="en-IN" dirty="0"/>
          </a:p>
        </p:txBody>
      </p:sp>
      <p:sp>
        <p:nvSpPr>
          <p:cNvPr id="3" name="Content Placeholder 2">
            <a:extLst>
              <a:ext uri="{FF2B5EF4-FFF2-40B4-BE49-F238E27FC236}">
                <a16:creationId xmlns:a16="http://schemas.microsoft.com/office/drawing/2014/main" xmlns="" id="{AFBB909C-9C2B-03CA-2E6F-E2739FA2AD1F}"/>
              </a:ext>
            </a:extLst>
          </p:cNvPr>
          <p:cNvSpPr>
            <a:spLocks noGrp="1"/>
          </p:cNvSpPr>
          <p:nvPr>
            <p:ph idx="1"/>
          </p:nvPr>
        </p:nvSpPr>
        <p:spPr/>
        <p:txBody>
          <a:bodyPr/>
          <a:lstStyle/>
          <a:p>
            <a:pPr>
              <a:lnSpc>
                <a:spcPct val="150000"/>
              </a:lnSpc>
            </a:pPr>
            <a:r>
              <a:rPr lang="en-US" b="1" i="0" dirty="0">
                <a:solidFill>
                  <a:srgbClr val="202122"/>
                </a:solidFill>
                <a:effectLst/>
                <a:latin typeface="Arial" panose="020B0604020202020204" pitchFamily="34" charset="0"/>
              </a:rPr>
              <a:t>Domestic violence</a:t>
            </a:r>
            <a:r>
              <a:rPr lang="en-US" b="0" i="0" dirty="0">
                <a:solidFill>
                  <a:srgbClr val="202122"/>
                </a:solidFill>
                <a:effectLst/>
                <a:latin typeface="Arial" panose="020B0604020202020204" pitchFamily="34" charset="0"/>
              </a:rPr>
              <a:t> (also called </a:t>
            </a:r>
            <a:r>
              <a:rPr lang="en-US" b="1" i="0" dirty="0">
                <a:solidFill>
                  <a:srgbClr val="202122"/>
                </a:solidFill>
                <a:effectLst/>
                <a:latin typeface="Arial" panose="020B0604020202020204" pitchFamily="34" charset="0"/>
              </a:rPr>
              <a:t>domestic abuse</a:t>
            </a:r>
            <a:r>
              <a:rPr lang="en-US" b="0" i="0" dirty="0">
                <a:solidFill>
                  <a:srgbClr val="202122"/>
                </a:solidFill>
                <a:effectLst/>
                <a:latin typeface="Arial" panose="020B0604020202020204" pitchFamily="34" charset="0"/>
              </a:rPr>
              <a:t> or </a:t>
            </a:r>
            <a:r>
              <a:rPr lang="en-US" b="1" i="0" dirty="0">
                <a:solidFill>
                  <a:srgbClr val="202122"/>
                </a:solidFill>
                <a:effectLst/>
                <a:latin typeface="Arial" panose="020B0604020202020204" pitchFamily="34" charset="0"/>
              </a:rPr>
              <a:t>family violence</a:t>
            </a:r>
            <a:r>
              <a:rPr lang="en-US" b="0" i="0" dirty="0">
                <a:solidFill>
                  <a:srgbClr val="202122"/>
                </a:solidFill>
                <a:effectLst/>
                <a:latin typeface="Arial" panose="020B0604020202020204" pitchFamily="34" charset="0"/>
              </a:rPr>
              <a:t>) is </a:t>
            </a:r>
            <a:r>
              <a:rPr lang="en-US" b="0" i="0" u="none" strike="noStrike" dirty="0">
                <a:solidFill>
                  <a:srgbClr val="0645AD"/>
                </a:solidFill>
                <a:effectLst/>
                <a:latin typeface="Arial" panose="020B0604020202020204" pitchFamily="34" charset="0"/>
                <a:hlinkClick r:id="rId2" tooltip="Violence"/>
              </a:rPr>
              <a:t>violence</a:t>
            </a:r>
            <a:r>
              <a:rPr lang="en-US" b="0" i="0" dirty="0">
                <a:solidFill>
                  <a:srgbClr val="202122"/>
                </a:solidFill>
                <a:effectLst/>
                <a:latin typeface="Arial" panose="020B0604020202020204" pitchFamily="34" charset="0"/>
              </a:rPr>
              <a:t> or other </a:t>
            </a:r>
            <a:r>
              <a:rPr lang="en-US" b="0" i="0" u="none" strike="noStrike" dirty="0">
                <a:solidFill>
                  <a:srgbClr val="0645AD"/>
                </a:solidFill>
                <a:effectLst/>
                <a:latin typeface="Arial" panose="020B0604020202020204" pitchFamily="34" charset="0"/>
                <a:hlinkClick r:id="rId3" tooltip="Abuse"/>
              </a:rPr>
              <a:t>abuse</a:t>
            </a:r>
            <a:r>
              <a:rPr lang="en-US" b="0" i="0" dirty="0">
                <a:solidFill>
                  <a:srgbClr val="202122"/>
                </a:solidFill>
                <a:effectLst/>
                <a:latin typeface="Arial" panose="020B0604020202020204" pitchFamily="34" charset="0"/>
              </a:rPr>
              <a:t> that occurs in a domestic setting, such as in a </a:t>
            </a:r>
            <a:r>
              <a:rPr lang="en-US" b="0" i="0" u="none" strike="noStrike" dirty="0">
                <a:solidFill>
                  <a:srgbClr val="0645AD"/>
                </a:solidFill>
                <a:effectLst/>
                <a:latin typeface="Arial" panose="020B0604020202020204" pitchFamily="34" charset="0"/>
                <a:hlinkClick r:id="rId4" tooltip="Marriage"/>
              </a:rPr>
              <a:t>marriage</a:t>
            </a:r>
            <a:r>
              <a:rPr lang="en-US" b="0" i="0" dirty="0">
                <a:solidFill>
                  <a:srgbClr val="202122"/>
                </a:solidFill>
                <a:effectLst/>
                <a:latin typeface="Arial" panose="020B0604020202020204" pitchFamily="34" charset="0"/>
              </a:rPr>
              <a:t> or </a:t>
            </a:r>
            <a:r>
              <a:rPr lang="en-US" b="0" i="0" u="none" strike="noStrike" dirty="0">
                <a:solidFill>
                  <a:srgbClr val="0645AD"/>
                </a:solidFill>
                <a:effectLst/>
                <a:latin typeface="Arial" panose="020B0604020202020204" pitchFamily="34" charset="0"/>
                <a:hlinkClick r:id="rId5" tooltip="Cohabitation"/>
              </a:rPr>
              <a:t>cohabitation</a:t>
            </a:r>
            <a:r>
              <a:rPr lang="en-US" b="0" i="0" dirty="0">
                <a:solidFill>
                  <a:srgbClr val="202122"/>
                </a:solidFill>
                <a:effectLst/>
                <a:latin typeface="Arial" panose="020B0604020202020204" pitchFamily="34" charset="0"/>
              </a:rPr>
              <a:t>. </a:t>
            </a:r>
          </a:p>
          <a:p>
            <a:pPr>
              <a:lnSpc>
                <a:spcPct val="150000"/>
              </a:lnSpc>
            </a:pPr>
            <a:r>
              <a:rPr lang="en-US" b="0" i="0" dirty="0">
                <a:solidFill>
                  <a:srgbClr val="202122"/>
                </a:solidFill>
                <a:effectLst/>
                <a:latin typeface="Arial" panose="020B0604020202020204" pitchFamily="34" charset="0"/>
              </a:rPr>
              <a:t>In its broadest sense, domestic violence also involves violence against children, parents, or the elderly. It can assume multiple forms, including </a:t>
            </a:r>
            <a:r>
              <a:rPr lang="en-US" b="0" i="0" u="none" strike="noStrike" dirty="0">
                <a:solidFill>
                  <a:srgbClr val="0645AD"/>
                </a:solidFill>
                <a:effectLst/>
                <a:latin typeface="Arial" panose="020B0604020202020204" pitchFamily="34" charset="0"/>
                <a:hlinkClick r:id="rId6" tooltip="Physical abuse"/>
              </a:rPr>
              <a:t>physical</a:t>
            </a:r>
            <a:r>
              <a:rPr lang="en-US" b="0" i="0" dirty="0">
                <a:solidFill>
                  <a:srgbClr val="202122"/>
                </a:solidFill>
                <a:effectLst/>
                <a:latin typeface="Arial" panose="020B0604020202020204" pitchFamily="34" charset="0"/>
              </a:rPr>
              <a:t>, </a:t>
            </a:r>
            <a:r>
              <a:rPr lang="en-US" b="0" i="0" u="none" strike="noStrike" dirty="0">
                <a:solidFill>
                  <a:srgbClr val="0645AD"/>
                </a:solidFill>
                <a:effectLst/>
                <a:latin typeface="Arial" panose="020B0604020202020204" pitchFamily="34" charset="0"/>
                <a:hlinkClick r:id="rId7" tooltip="Verbal abuse"/>
              </a:rPr>
              <a:t>verbal</a:t>
            </a:r>
            <a:r>
              <a:rPr lang="en-US" b="0" i="0" dirty="0">
                <a:solidFill>
                  <a:srgbClr val="202122"/>
                </a:solidFill>
                <a:effectLst/>
                <a:latin typeface="Arial" panose="020B0604020202020204" pitchFamily="34" charset="0"/>
              </a:rPr>
              <a:t>, </a:t>
            </a:r>
            <a:r>
              <a:rPr lang="en-US" b="0" i="0" u="none" strike="noStrike" dirty="0">
                <a:solidFill>
                  <a:srgbClr val="0645AD"/>
                </a:solidFill>
                <a:effectLst/>
                <a:latin typeface="Arial" panose="020B0604020202020204" pitchFamily="34" charset="0"/>
                <a:hlinkClick r:id="rId8" tooltip="Emotional abuse"/>
              </a:rPr>
              <a:t>emotional</a:t>
            </a:r>
            <a:r>
              <a:rPr lang="en-US" b="0" i="0" dirty="0">
                <a:solidFill>
                  <a:srgbClr val="202122"/>
                </a:solidFill>
                <a:effectLst/>
                <a:latin typeface="Arial" panose="020B0604020202020204" pitchFamily="34" charset="0"/>
              </a:rPr>
              <a:t>, </a:t>
            </a:r>
            <a:r>
              <a:rPr lang="en-US" b="0" i="0" u="none" strike="noStrike" dirty="0">
                <a:solidFill>
                  <a:srgbClr val="0645AD"/>
                </a:solidFill>
                <a:effectLst/>
                <a:latin typeface="Arial" panose="020B0604020202020204" pitchFamily="34" charset="0"/>
                <a:hlinkClick r:id="rId9" tooltip="Economic abuse"/>
              </a:rPr>
              <a:t>economic</a:t>
            </a:r>
            <a:r>
              <a:rPr lang="en-US" b="0" i="0" dirty="0">
                <a:solidFill>
                  <a:srgbClr val="202122"/>
                </a:solidFill>
                <a:effectLst/>
                <a:latin typeface="Arial" panose="020B0604020202020204" pitchFamily="34" charset="0"/>
              </a:rPr>
              <a:t>, </a:t>
            </a:r>
            <a:r>
              <a:rPr lang="en-US" b="0" i="0" u="none" strike="noStrike" dirty="0">
                <a:solidFill>
                  <a:srgbClr val="0645AD"/>
                </a:solidFill>
                <a:effectLst/>
                <a:latin typeface="Arial" panose="020B0604020202020204" pitchFamily="34" charset="0"/>
                <a:hlinkClick r:id="rId10" tooltip="Religious abuse"/>
              </a:rPr>
              <a:t>religious</a:t>
            </a:r>
            <a:r>
              <a:rPr lang="en-US" b="0" i="0" dirty="0">
                <a:solidFill>
                  <a:srgbClr val="202122"/>
                </a:solidFill>
                <a:effectLst/>
                <a:latin typeface="Arial" panose="020B0604020202020204" pitchFamily="34" charset="0"/>
              </a:rPr>
              <a:t>, </a:t>
            </a:r>
            <a:r>
              <a:rPr lang="en-US" b="0" i="0" u="none" strike="noStrike" dirty="0">
                <a:solidFill>
                  <a:srgbClr val="0645AD"/>
                </a:solidFill>
                <a:effectLst/>
                <a:latin typeface="Arial" panose="020B0604020202020204" pitchFamily="34" charset="0"/>
                <a:hlinkClick r:id="rId11" tooltip="Reproductive coercion"/>
              </a:rPr>
              <a:t>reproductive</a:t>
            </a:r>
            <a:r>
              <a:rPr lang="en-US" b="0" i="0" dirty="0">
                <a:solidFill>
                  <a:srgbClr val="202122"/>
                </a:solidFill>
                <a:effectLst/>
                <a:latin typeface="Arial" panose="020B0604020202020204" pitchFamily="34" charset="0"/>
              </a:rPr>
              <a:t>, or </a:t>
            </a:r>
            <a:r>
              <a:rPr lang="en-US" b="0" i="0" u="none" strike="noStrike" dirty="0">
                <a:solidFill>
                  <a:srgbClr val="0645AD"/>
                </a:solidFill>
                <a:effectLst/>
                <a:latin typeface="Arial" panose="020B0604020202020204" pitchFamily="34" charset="0"/>
                <a:hlinkClick r:id="rId12" tooltip="Sexual abuse"/>
              </a:rPr>
              <a:t>sexual abuse</a:t>
            </a:r>
            <a:r>
              <a:rPr lang="en-US" b="0" i="0" dirty="0">
                <a:solidFill>
                  <a:srgbClr val="202122"/>
                </a:solidFill>
                <a:effectLst/>
                <a:latin typeface="Arial" panose="020B0604020202020204" pitchFamily="34" charset="0"/>
              </a:rPr>
              <a:t>.</a:t>
            </a:r>
          </a:p>
          <a:p>
            <a:endParaRPr lang="en-IN" dirty="0"/>
          </a:p>
        </p:txBody>
      </p:sp>
    </p:spTree>
    <p:extLst>
      <p:ext uri="{BB962C8B-B14F-4D97-AF65-F5344CB8AC3E}">
        <p14:creationId xmlns:p14="http://schemas.microsoft.com/office/powerpoint/2010/main" xmlns="" val="11964128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A42395A-06BE-FBC9-C063-F9FDBBBD893E}"/>
              </a:ext>
            </a:extLst>
          </p:cNvPr>
          <p:cNvSpPr>
            <a:spLocks noGrp="1"/>
          </p:cNvSpPr>
          <p:nvPr>
            <p:ph type="title"/>
          </p:nvPr>
        </p:nvSpPr>
        <p:spPr/>
        <p:txBody>
          <a:bodyPr>
            <a:normAutofit fontScale="90000"/>
          </a:bodyPr>
          <a:lstStyle/>
          <a:p>
            <a:r>
              <a:rPr lang="en-US" b="0" i="0" dirty="0">
                <a:solidFill>
                  <a:srgbClr val="000000"/>
                </a:solidFill>
                <a:effectLst/>
                <a:latin typeface="Linux Libertine"/>
              </a:rPr>
              <a:t>Protection of Women from Domestic Violence Act, 2005</a:t>
            </a:r>
            <a:br>
              <a:rPr lang="en-US" b="0" i="0" dirty="0">
                <a:solidFill>
                  <a:srgbClr val="000000"/>
                </a:solidFill>
                <a:effectLst/>
                <a:latin typeface="Linux Libertine"/>
              </a:rPr>
            </a:br>
            <a:endParaRPr lang="en-IN" dirty="0"/>
          </a:p>
        </p:txBody>
      </p:sp>
      <p:sp>
        <p:nvSpPr>
          <p:cNvPr id="3" name="Content Placeholder 2">
            <a:extLst>
              <a:ext uri="{FF2B5EF4-FFF2-40B4-BE49-F238E27FC236}">
                <a16:creationId xmlns:a16="http://schemas.microsoft.com/office/drawing/2014/main" xmlns="" id="{EC9218F4-671C-FE3A-A5A1-A19B26C602A2}"/>
              </a:ext>
            </a:extLst>
          </p:cNvPr>
          <p:cNvSpPr>
            <a:spLocks noGrp="1"/>
          </p:cNvSpPr>
          <p:nvPr>
            <p:ph idx="1"/>
          </p:nvPr>
        </p:nvSpPr>
        <p:spPr>
          <a:xfrm>
            <a:off x="677334" y="2160589"/>
            <a:ext cx="8596668" cy="4087811"/>
          </a:xfrm>
        </p:spPr>
        <p:txBody>
          <a:bodyPr>
            <a:normAutofit lnSpcReduction="10000"/>
          </a:bodyPr>
          <a:lstStyle/>
          <a:p>
            <a:pPr>
              <a:lnSpc>
                <a:spcPct val="150000"/>
              </a:lnSpc>
            </a:pPr>
            <a:r>
              <a:rPr lang="en-US" b="0" i="0" dirty="0">
                <a:solidFill>
                  <a:srgbClr val="202122"/>
                </a:solidFill>
                <a:effectLst/>
                <a:latin typeface="Arial" panose="020B0604020202020204" pitchFamily="34" charset="0"/>
              </a:rPr>
              <a:t>The </a:t>
            </a:r>
            <a:r>
              <a:rPr lang="en-US" b="1" i="0" dirty="0">
                <a:solidFill>
                  <a:srgbClr val="202122"/>
                </a:solidFill>
                <a:effectLst/>
                <a:latin typeface="Arial" panose="020B0604020202020204" pitchFamily="34" charset="0"/>
              </a:rPr>
              <a:t>Protection of Women from Domestic Violence Act 2005</a:t>
            </a:r>
            <a:r>
              <a:rPr lang="en-US" b="0" i="0" dirty="0">
                <a:solidFill>
                  <a:srgbClr val="202122"/>
                </a:solidFill>
                <a:effectLst/>
                <a:latin typeface="Arial" panose="020B0604020202020204" pitchFamily="34" charset="0"/>
              </a:rPr>
              <a:t> is an </a:t>
            </a:r>
            <a:r>
              <a:rPr lang="en-US" b="0" i="0" u="none" strike="noStrike" dirty="0">
                <a:solidFill>
                  <a:srgbClr val="0645AD"/>
                </a:solidFill>
                <a:effectLst/>
                <a:latin typeface="Arial" panose="020B0604020202020204" pitchFamily="34" charset="0"/>
                <a:hlinkClick r:id="rId2" tooltip="Act of Parliament"/>
              </a:rPr>
              <a:t>Act</a:t>
            </a:r>
            <a:r>
              <a:rPr lang="en-US" b="0" i="0" dirty="0">
                <a:solidFill>
                  <a:srgbClr val="202122"/>
                </a:solidFill>
                <a:effectLst/>
                <a:latin typeface="Arial" panose="020B0604020202020204" pitchFamily="34" charset="0"/>
              </a:rPr>
              <a:t> of the </a:t>
            </a:r>
            <a:r>
              <a:rPr lang="en-US" b="0" i="0" u="none" strike="noStrike" dirty="0">
                <a:solidFill>
                  <a:srgbClr val="0645AD"/>
                </a:solidFill>
                <a:effectLst/>
                <a:latin typeface="Arial" panose="020B0604020202020204" pitchFamily="34" charset="0"/>
                <a:hlinkClick r:id="rId3" tooltip="Parliament of India"/>
              </a:rPr>
              <a:t>Parliament of India</a:t>
            </a:r>
            <a:r>
              <a:rPr lang="en-US" b="0" i="0" dirty="0">
                <a:solidFill>
                  <a:srgbClr val="202122"/>
                </a:solidFill>
                <a:effectLst/>
                <a:latin typeface="Arial" panose="020B0604020202020204" pitchFamily="34" charset="0"/>
              </a:rPr>
              <a:t> enacted to protect women from </a:t>
            </a:r>
            <a:r>
              <a:rPr lang="en-US" b="0" i="0" u="none" strike="noStrike" dirty="0">
                <a:solidFill>
                  <a:srgbClr val="0645AD"/>
                </a:solidFill>
                <a:effectLst/>
                <a:latin typeface="Arial" panose="020B0604020202020204" pitchFamily="34" charset="0"/>
                <a:hlinkClick r:id="rId4" tooltip="Domestic violence"/>
              </a:rPr>
              <a:t>domestic violence</a:t>
            </a:r>
            <a:r>
              <a:rPr lang="en-US" b="0" i="0" dirty="0">
                <a:solidFill>
                  <a:srgbClr val="202122"/>
                </a:solidFill>
                <a:effectLst/>
                <a:latin typeface="Arial" panose="020B0604020202020204" pitchFamily="34" charset="0"/>
              </a:rPr>
              <a:t>.</a:t>
            </a:r>
          </a:p>
          <a:p>
            <a:pPr>
              <a:lnSpc>
                <a:spcPct val="150000"/>
              </a:lnSpc>
            </a:pPr>
            <a:r>
              <a:rPr lang="en-US" b="0" i="0" dirty="0">
                <a:solidFill>
                  <a:srgbClr val="202122"/>
                </a:solidFill>
                <a:effectLst/>
                <a:latin typeface="Arial" panose="020B0604020202020204" pitchFamily="34" charset="0"/>
              </a:rPr>
              <a:t>It was brought into force by the </a:t>
            </a:r>
            <a:r>
              <a:rPr lang="en-US" b="0" i="0" u="none" strike="noStrike" dirty="0">
                <a:solidFill>
                  <a:srgbClr val="0645AD"/>
                </a:solidFill>
                <a:effectLst/>
                <a:latin typeface="Arial" panose="020B0604020202020204" pitchFamily="34" charset="0"/>
                <a:hlinkClick r:id="rId5" tooltip="Government of India"/>
              </a:rPr>
              <a:t>Indian government</a:t>
            </a:r>
            <a:r>
              <a:rPr lang="en-US" b="0" i="0" dirty="0">
                <a:solidFill>
                  <a:srgbClr val="202122"/>
                </a:solidFill>
                <a:effectLst/>
                <a:latin typeface="Arial" panose="020B0604020202020204" pitchFamily="34" charset="0"/>
              </a:rPr>
              <a:t> and </a:t>
            </a:r>
            <a:r>
              <a:rPr lang="en-US" b="0" i="0" u="none" strike="noStrike" dirty="0">
                <a:solidFill>
                  <a:srgbClr val="0645AD"/>
                </a:solidFill>
                <a:effectLst/>
                <a:latin typeface="Arial" panose="020B0604020202020204" pitchFamily="34" charset="0"/>
                <a:hlinkClick r:id="rId6" tooltip="Ministry of Women and Child Development"/>
              </a:rPr>
              <a:t>Ministry of Women and Child Development</a:t>
            </a:r>
            <a:r>
              <a:rPr lang="en-US" b="0" i="0" dirty="0">
                <a:solidFill>
                  <a:srgbClr val="202122"/>
                </a:solidFill>
                <a:effectLst/>
                <a:latin typeface="Arial" panose="020B0604020202020204" pitchFamily="34" charset="0"/>
              </a:rPr>
              <a:t> on 26 October 2006. </a:t>
            </a:r>
          </a:p>
          <a:p>
            <a:pPr>
              <a:lnSpc>
                <a:spcPct val="150000"/>
              </a:lnSpc>
            </a:pPr>
            <a:r>
              <a:rPr lang="en-US" b="0" i="0" dirty="0">
                <a:solidFill>
                  <a:srgbClr val="202122"/>
                </a:solidFill>
                <a:effectLst/>
                <a:latin typeface="Arial" panose="020B0604020202020204" pitchFamily="34" charset="0"/>
              </a:rPr>
              <a:t>The Act provides a definition of "domestic violence" for the first time in Indian law, with this definition being broad and including not only physical violence, but also other forms of violence such as emotional and psychological abuse.</a:t>
            </a:r>
            <a:endParaRPr lang="en-US" b="0" i="0" baseline="30000" dirty="0">
              <a:solidFill>
                <a:srgbClr val="0645AD"/>
              </a:solidFill>
              <a:effectLst/>
              <a:latin typeface="Arial" panose="020B0604020202020204" pitchFamily="34" charset="0"/>
            </a:endParaRPr>
          </a:p>
          <a:p>
            <a:pPr>
              <a:lnSpc>
                <a:spcPct val="150000"/>
              </a:lnSpc>
            </a:pPr>
            <a:r>
              <a:rPr lang="en-US" b="0" i="0" dirty="0">
                <a:solidFill>
                  <a:srgbClr val="202122"/>
                </a:solidFill>
                <a:effectLst/>
                <a:latin typeface="Arial" panose="020B0604020202020204" pitchFamily="34" charset="0"/>
              </a:rPr>
              <a:t>It is a civil law meant primarily for </a:t>
            </a:r>
            <a:r>
              <a:rPr lang="en-US" b="0" i="0" u="none" strike="noStrike" dirty="0">
                <a:solidFill>
                  <a:srgbClr val="0645AD"/>
                </a:solidFill>
                <a:effectLst/>
                <a:latin typeface="Arial" panose="020B0604020202020204" pitchFamily="34" charset="0"/>
                <a:hlinkClick r:id="rId7" tooltip="Protection orders"/>
              </a:rPr>
              <a:t>protection orders</a:t>
            </a:r>
            <a:r>
              <a:rPr lang="en-US" b="0" i="0" dirty="0">
                <a:solidFill>
                  <a:srgbClr val="202122"/>
                </a:solidFill>
                <a:effectLst/>
                <a:latin typeface="Arial" panose="020B0604020202020204" pitchFamily="34" charset="0"/>
              </a:rPr>
              <a:t>, rather than criminal enforcement.</a:t>
            </a:r>
            <a:endParaRPr lang="en-IN" dirty="0"/>
          </a:p>
        </p:txBody>
      </p:sp>
    </p:spTree>
    <p:extLst>
      <p:ext uri="{BB962C8B-B14F-4D97-AF65-F5344CB8AC3E}">
        <p14:creationId xmlns:p14="http://schemas.microsoft.com/office/powerpoint/2010/main" xmlns="" val="37416345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2385CBB-E86D-CE9C-F147-2CE71F303C0E}"/>
              </a:ext>
            </a:extLst>
          </p:cNvPr>
          <p:cNvSpPr>
            <a:spLocks noGrp="1"/>
          </p:cNvSpPr>
          <p:nvPr>
            <p:ph type="title"/>
          </p:nvPr>
        </p:nvSpPr>
        <p:spPr/>
        <p:txBody>
          <a:bodyPr/>
          <a:lstStyle/>
          <a:p>
            <a:endParaRPr lang="en-IN" dirty="0"/>
          </a:p>
        </p:txBody>
      </p:sp>
      <p:sp>
        <p:nvSpPr>
          <p:cNvPr id="3" name="Content Placeholder 2">
            <a:extLst>
              <a:ext uri="{FF2B5EF4-FFF2-40B4-BE49-F238E27FC236}">
                <a16:creationId xmlns:a16="http://schemas.microsoft.com/office/drawing/2014/main" xmlns="" id="{35DB0A8D-C8C0-84EC-8CF4-32A56701E364}"/>
              </a:ext>
            </a:extLst>
          </p:cNvPr>
          <p:cNvSpPr>
            <a:spLocks noGrp="1"/>
          </p:cNvSpPr>
          <p:nvPr>
            <p:ph idx="1"/>
          </p:nvPr>
        </p:nvSpPr>
        <p:spPr/>
        <p:txBody>
          <a:bodyPr/>
          <a:lstStyle/>
          <a:p>
            <a:r>
              <a:rPr lang="en-US" dirty="0"/>
              <a:t>Street children</a:t>
            </a:r>
          </a:p>
          <a:p>
            <a:r>
              <a:rPr lang="en-US" dirty="0"/>
              <a:t>Child </a:t>
            </a:r>
            <a:r>
              <a:rPr lang="en-US" dirty="0" err="1"/>
              <a:t>labour</a:t>
            </a:r>
            <a:endParaRPr lang="en-US" dirty="0"/>
          </a:p>
          <a:p>
            <a:r>
              <a:rPr lang="en-US" dirty="0"/>
              <a:t>Juvenile delinquency</a:t>
            </a:r>
          </a:p>
          <a:p>
            <a:r>
              <a:rPr lang="en-US" dirty="0"/>
              <a:t>Domestic violence</a:t>
            </a:r>
          </a:p>
          <a:p>
            <a:r>
              <a:rPr lang="en-US" dirty="0"/>
              <a:t>Role of NGO, social support system</a:t>
            </a:r>
            <a:endParaRPr lang="en-IN" dirty="0"/>
          </a:p>
        </p:txBody>
      </p:sp>
    </p:spTree>
    <p:extLst>
      <p:ext uri="{BB962C8B-B14F-4D97-AF65-F5344CB8AC3E}">
        <p14:creationId xmlns:p14="http://schemas.microsoft.com/office/powerpoint/2010/main" xmlns="" val="744909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D815787-821F-254F-6056-9C466F4FAF15}"/>
              </a:ext>
            </a:extLst>
          </p:cNvPr>
          <p:cNvSpPr>
            <a:spLocks noGrp="1"/>
          </p:cNvSpPr>
          <p:nvPr>
            <p:ph type="title"/>
          </p:nvPr>
        </p:nvSpPr>
        <p:spPr/>
        <p:txBody>
          <a:bodyPr/>
          <a:lstStyle/>
          <a:p>
            <a:endParaRPr lang="en-IN"/>
          </a:p>
        </p:txBody>
      </p:sp>
      <p:pic>
        <p:nvPicPr>
          <p:cNvPr id="1026" name="Picture 2" descr="NON GOVERNMENTAL ORGANIZATION | The Lawyers &amp; Jurists">
            <a:extLst>
              <a:ext uri="{FF2B5EF4-FFF2-40B4-BE49-F238E27FC236}">
                <a16:creationId xmlns:a16="http://schemas.microsoft.com/office/drawing/2014/main" xmlns="" id="{CE32BFF7-797C-FD1F-3DE3-5E413133D39C}"/>
              </a:ext>
            </a:extLst>
          </p:cNvPr>
          <p:cNvPicPr>
            <a:picLocks noGrp="1" noChangeAspect="1" noChangeArrowheads="1"/>
          </p:cNvPicPr>
          <p:nvPr>
            <p:ph idx="1"/>
          </p:nvPr>
        </p:nvPicPr>
        <p:blipFill>
          <a:blip r:embed="rId2">
            <a:extLst>
              <a:ext uri="{28A0092B-C50C-407E-A947-70E740481C1C}">
                <a14:useLocalDpi xmlns:a14="http://schemas.microsoft.com/office/drawing/2010/main" xmlns="" val="0"/>
              </a:ext>
            </a:extLst>
          </a:blip>
          <a:srcRect/>
          <a:stretch>
            <a:fillRect/>
          </a:stretch>
        </p:blipFill>
        <p:spPr bwMode="auto">
          <a:xfrm>
            <a:off x="483557" y="942681"/>
            <a:ext cx="9240685" cy="5174783"/>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0735184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B9F8C20-0F40-9526-FBC9-2405493F8042}"/>
              </a:ext>
            </a:extLst>
          </p:cNvPr>
          <p:cNvSpPr>
            <a:spLocks noGrp="1"/>
          </p:cNvSpPr>
          <p:nvPr>
            <p:ph type="title"/>
          </p:nvPr>
        </p:nvSpPr>
        <p:spPr/>
        <p:txBody>
          <a:bodyPr/>
          <a:lstStyle/>
          <a:p>
            <a:r>
              <a:rPr lang="en-US" dirty="0"/>
              <a:t>NGO</a:t>
            </a:r>
            <a:endParaRPr lang="en-IN" dirty="0"/>
          </a:p>
        </p:txBody>
      </p:sp>
      <p:sp>
        <p:nvSpPr>
          <p:cNvPr id="3" name="Content Placeholder 2">
            <a:extLst>
              <a:ext uri="{FF2B5EF4-FFF2-40B4-BE49-F238E27FC236}">
                <a16:creationId xmlns:a16="http://schemas.microsoft.com/office/drawing/2014/main" xmlns="" id="{35BD4BC8-8B0E-4E7C-5A85-EF1C13530315}"/>
              </a:ext>
            </a:extLst>
          </p:cNvPr>
          <p:cNvSpPr>
            <a:spLocks noGrp="1"/>
          </p:cNvSpPr>
          <p:nvPr>
            <p:ph idx="1"/>
          </p:nvPr>
        </p:nvSpPr>
        <p:spPr/>
        <p:txBody>
          <a:bodyPr/>
          <a:lstStyle/>
          <a:p>
            <a:pPr>
              <a:lnSpc>
                <a:spcPct val="150000"/>
              </a:lnSpc>
            </a:pPr>
            <a:r>
              <a:rPr lang="en-US" b="0" i="0" dirty="0">
                <a:solidFill>
                  <a:srgbClr val="202124"/>
                </a:solidFill>
                <a:effectLst/>
                <a:latin typeface="arial" panose="020B0604020202020204" pitchFamily="34" charset="0"/>
              </a:rPr>
              <a:t>NGO activities include, but are not limited to, environmental, social, advocacy and human rights work. They can work to promote social or political change on a broad scale or very locally. NGOs play a critical part in </a:t>
            </a:r>
            <a:r>
              <a:rPr lang="en-US" b="1" i="0" dirty="0">
                <a:solidFill>
                  <a:srgbClr val="202124"/>
                </a:solidFill>
                <a:effectLst/>
                <a:latin typeface="arial" panose="020B0604020202020204" pitchFamily="34" charset="0"/>
              </a:rPr>
              <a:t>developing society, improving communities, and promoting citizen participation</a:t>
            </a:r>
            <a:r>
              <a:rPr lang="en-US" b="0" i="0" dirty="0">
                <a:solidFill>
                  <a:srgbClr val="202124"/>
                </a:solidFill>
                <a:effectLst/>
                <a:latin typeface="arial" panose="020B0604020202020204" pitchFamily="34" charset="0"/>
              </a:rPr>
              <a:t>.</a:t>
            </a:r>
            <a:endParaRPr lang="en-IN" dirty="0"/>
          </a:p>
        </p:txBody>
      </p:sp>
    </p:spTree>
    <p:extLst>
      <p:ext uri="{BB962C8B-B14F-4D97-AF65-F5344CB8AC3E}">
        <p14:creationId xmlns:p14="http://schemas.microsoft.com/office/powerpoint/2010/main" xmlns="" val="41479552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0282F82-6AD0-4769-3EFB-A44041577D50}"/>
              </a:ext>
            </a:extLst>
          </p:cNvPr>
          <p:cNvSpPr>
            <a:spLocks noGrp="1"/>
          </p:cNvSpPr>
          <p:nvPr>
            <p:ph type="title"/>
          </p:nvPr>
        </p:nvSpPr>
        <p:spPr/>
        <p:txBody>
          <a:bodyPr/>
          <a:lstStyle/>
          <a:p>
            <a:endParaRPr lang="en-IN"/>
          </a:p>
        </p:txBody>
      </p:sp>
      <p:pic>
        <p:nvPicPr>
          <p:cNvPr id="10" name="Content Placeholder 9">
            <a:extLst>
              <a:ext uri="{FF2B5EF4-FFF2-40B4-BE49-F238E27FC236}">
                <a16:creationId xmlns:a16="http://schemas.microsoft.com/office/drawing/2014/main" xmlns="" id="{23B91EBB-B681-4368-FF01-0EFC75358604}"/>
              </a:ext>
            </a:extLst>
          </p:cNvPr>
          <p:cNvPicPr>
            <a:picLocks noGrp="1" noChangeAspect="1"/>
          </p:cNvPicPr>
          <p:nvPr>
            <p:ph idx="1"/>
          </p:nvPr>
        </p:nvPicPr>
        <p:blipFill>
          <a:blip r:embed="rId2">
            <a:extLst>
              <a:ext uri="{28A0092B-C50C-407E-A947-70E740481C1C}">
                <a14:useLocalDpi xmlns:a14="http://schemas.microsoft.com/office/drawing/2010/main" xmlns="" val="0"/>
              </a:ext>
            </a:extLst>
          </a:blip>
          <a:stretch>
            <a:fillRect/>
          </a:stretch>
        </p:blipFill>
        <p:spPr bwMode="auto">
          <a:xfrm>
            <a:off x="3748226" y="269171"/>
            <a:ext cx="4695548" cy="6319657"/>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5320891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B92F663-701D-49B4-8FD9-806094B42913}"/>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xmlns="" id="{071B9493-B59C-B402-CB16-B05774EE6E67}"/>
              </a:ext>
            </a:extLst>
          </p:cNvPr>
          <p:cNvSpPr>
            <a:spLocks noGrp="1"/>
          </p:cNvSpPr>
          <p:nvPr>
            <p:ph idx="1"/>
          </p:nvPr>
        </p:nvSpPr>
        <p:spPr/>
        <p:txBody>
          <a:bodyPr/>
          <a:lstStyle/>
          <a:p>
            <a:r>
              <a:rPr lang="en-US"/>
              <a:t>Thankyou</a:t>
            </a:r>
          </a:p>
          <a:p>
            <a:pPr marL="0" indent="0">
              <a:buNone/>
            </a:pPr>
            <a:endParaRPr lang="en-IN" dirty="0"/>
          </a:p>
        </p:txBody>
      </p:sp>
    </p:spTree>
    <p:extLst>
      <p:ext uri="{BB962C8B-B14F-4D97-AF65-F5344CB8AC3E}">
        <p14:creationId xmlns:p14="http://schemas.microsoft.com/office/powerpoint/2010/main" xmlns="" val="32967037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2C1E59C-F161-F2AB-0B01-C66FCE92D231}"/>
              </a:ext>
            </a:extLst>
          </p:cNvPr>
          <p:cNvSpPr>
            <a:spLocks noGrp="1"/>
          </p:cNvSpPr>
          <p:nvPr>
            <p:ph type="title"/>
          </p:nvPr>
        </p:nvSpPr>
        <p:spPr/>
        <p:txBody>
          <a:bodyPr/>
          <a:lstStyle/>
          <a:p>
            <a:r>
              <a:rPr lang="en-US" dirty="0"/>
              <a:t>Street children</a:t>
            </a:r>
            <a:endParaRPr lang="en-IN" dirty="0"/>
          </a:p>
        </p:txBody>
      </p:sp>
      <p:sp>
        <p:nvSpPr>
          <p:cNvPr id="3" name="Content Placeholder 2">
            <a:extLst>
              <a:ext uri="{FF2B5EF4-FFF2-40B4-BE49-F238E27FC236}">
                <a16:creationId xmlns:a16="http://schemas.microsoft.com/office/drawing/2014/main" xmlns="" id="{D445E63D-ECEB-9A4D-6427-10166B9559D9}"/>
              </a:ext>
            </a:extLst>
          </p:cNvPr>
          <p:cNvSpPr>
            <a:spLocks noGrp="1"/>
          </p:cNvSpPr>
          <p:nvPr>
            <p:ph idx="1"/>
          </p:nvPr>
        </p:nvSpPr>
        <p:spPr/>
        <p:txBody>
          <a:bodyPr/>
          <a:lstStyle/>
          <a:p>
            <a:pPr>
              <a:lnSpc>
                <a:spcPct val="150000"/>
              </a:lnSpc>
            </a:pPr>
            <a:r>
              <a:rPr lang="en-US" b="1" i="0" dirty="0">
                <a:solidFill>
                  <a:srgbClr val="202122"/>
                </a:solidFill>
                <a:effectLst/>
                <a:latin typeface="Arial" panose="020B0604020202020204" pitchFamily="34" charset="0"/>
              </a:rPr>
              <a:t>Street children</a:t>
            </a:r>
            <a:r>
              <a:rPr lang="en-US" b="0" i="0" dirty="0">
                <a:solidFill>
                  <a:srgbClr val="202122"/>
                </a:solidFill>
                <a:effectLst/>
                <a:latin typeface="Arial" panose="020B0604020202020204" pitchFamily="34" charset="0"/>
              </a:rPr>
              <a:t> are </a:t>
            </a:r>
            <a:r>
              <a:rPr lang="en-US" b="0" i="0" u="none" strike="noStrike" dirty="0">
                <a:solidFill>
                  <a:srgbClr val="0645AD"/>
                </a:solidFill>
                <a:effectLst/>
                <a:latin typeface="Arial" panose="020B0604020202020204" pitchFamily="34" charset="0"/>
                <a:hlinkClick r:id="rId2" tooltip="Poverty"/>
              </a:rPr>
              <a:t>poor</a:t>
            </a:r>
            <a:r>
              <a:rPr lang="en-US" b="0" i="0" dirty="0">
                <a:solidFill>
                  <a:srgbClr val="202122"/>
                </a:solidFill>
                <a:effectLst/>
                <a:latin typeface="Arial" panose="020B0604020202020204" pitchFamily="34" charset="0"/>
              </a:rPr>
              <a:t> or </a:t>
            </a:r>
            <a:r>
              <a:rPr lang="en-US" b="0" i="0" u="none" strike="noStrike" dirty="0">
                <a:solidFill>
                  <a:srgbClr val="0645AD"/>
                </a:solidFill>
                <a:effectLst/>
                <a:latin typeface="Arial" panose="020B0604020202020204" pitchFamily="34" charset="0"/>
                <a:hlinkClick r:id="rId3" tooltip="Homelessness"/>
              </a:rPr>
              <a:t>homeless</a:t>
            </a:r>
            <a:r>
              <a:rPr lang="en-US" b="0" i="0" dirty="0">
                <a:solidFill>
                  <a:srgbClr val="202122"/>
                </a:solidFill>
                <a:effectLst/>
                <a:latin typeface="Arial" panose="020B0604020202020204" pitchFamily="34" charset="0"/>
              </a:rPr>
              <a:t> </a:t>
            </a:r>
            <a:r>
              <a:rPr lang="en-US" b="0" i="0" u="none" strike="noStrike" dirty="0">
                <a:solidFill>
                  <a:srgbClr val="0645AD"/>
                </a:solidFill>
                <a:effectLst/>
                <a:latin typeface="Arial" panose="020B0604020202020204" pitchFamily="34" charset="0"/>
                <a:hlinkClick r:id="rId4" tooltip="Child"/>
              </a:rPr>
              <a:t>children</a:t>
            </a:r>
            <a:r>
              <a:rPr lang="en-US" b="0" i="0" dirty="0">
                <a:solidFill>
                  <a:srgbClr val="202122"/>
                </a:solidFill>
                <a:effectLst/>
                <a:latin typeface="Arial" panose="020B0604020202020204" pitchFamily="34" charset="0"/>
              </a:rPr>
              <a:t> who live on the </a:t>
            </a:r>
            <a:r>
              <a:rPr lang="en-US" b="0" i="0" u="none" strike="noStrike" dirty="0">
                <a:solidFill>
                  <a:srgbClr val="0645AD"/>
                </a:solidFill>
                <a:effectLst/>
                <a:latin typeface="Arial" panose="020B0604020202020204" pitchFamily="34" charset="0"/>
                <a:hlinkClick r:id="rId5" tooltip="Street"/>
              </a:rPr>
              <a:t>streets</a:t>
            </a:r>
            <a:r>
              <a:rPr lang="en-US" b="0" i="0" dirty="0">
                <a:solidFill>
                  <a:srgbClr val="202122"/>
                </a:solidFill>
                <a:effectLst/>
                <a:latin typeface="Arial" panose="020B0604020202020204" pitchFamily="34" charset="0"/>
              </a:rPr>
              <a:t> of a city, town, or village. Homeless youth are often called </a:t>
            </a:r>
            <a:r>
              <a:rPr lang="en-US" b="1" i="0" dirty="0">
                <a:solidFill>
                  <a:srgbClr val="202122"/>
                </a:solidFill>
                <a:effectLst/>
                <a:latin typeface="Arial" panose="020B0604020202020204" pitchFamily="34" charset="0"/>
              </a:rPr>
              <a:t>street kids</a:t>
            </a:r>
            <a:r>
              <a:rPr lang="en-US" b="0" i="0" dirty="0">
                <a:solidFill>
                  <a:srgbClr val="202122"/>
                </a:solidFill>
                <a:effectLst/>
                <a:latin typeface="Arial" panose="020B0604020202020204" pitchFamily="34" charset="0"/>
              </a:rPr>
              <a:t> or </a:t>
            </a:r>
            <a:r>
              <a:rPr lang="en-US" b="1" i="0" dirty="0">
                <a:solidFill>
                  <a:srgbClr val="202122"/>
                </a:solidFill>
                <a:effectLst/>
                <a:latin typeface="Arial" panose="020B0604020202020204" pitchFamily="34" charset="0"/>
              </a:rPr>
              <a:t>street child</a:t>
            </a:r>
            <a:r>
              <a:rPr lang="en-US" b="0" i="0" dirty="0">
                <a:solidFill>
                  <a:srgbClr val="202122"/>
                </a:solidFill>
                <a:effectLst/>
                <a:latin typeface="Arial" panose="020B0604020202020204" pitchFamily="34" charset="0"/>
              </a:rPr>
              <a:t>; the definition of street children is contested, but many practitioners and policymakers use </a:t>
            </a:r>
            <a:r>
              <a:rPr lang="en-US" b="0" i="0" u="none" strike="noStrike" dirty="0">
                <a:solidFill>
                  <a:srgbClr val="0645AD"/>
                </a:solidFill>
                <a:effectLst/>
                <a:latin typeface="Arial" panose="020B0604020202020204" pitchFamily="34" charset="0"/>
                <a:hlinkClick r:id="rId6" tooltip="UNICEF"/>
              </a:rPr>
              <a:t>UNICEF</a:t>
            </a:r>
            <a:r>
              <a:rPr lang="en-US" b="0" i="0" dirty="0">
                <a:solidFill>
                  <a:srgbClr val="202122"/>
                </a:solidFill>
                <a:effectLst/>
                <a:latin typeface="Arial" panose="020B0604020202020204" pitchFamily="34" charset="0"/>
              </a:rPr>
              <a:t>'s concept of boys and girls, aged </a:t>
            </a:r>
            <a:r>
              <a:rPr lang="en-US" b="0" i="0" u="none" strike="noStrike" dirty="0">
                <a:solidFill>
                  <a:srgbClr val="0645AD"/>
                </a:solidFill>
                <a:effectLst/>
                <a:latin typeface="Arial" panose="020B0604020202020204" pitchFamily="34" charset="0"/>
                <a:hlinkClick r:id="rId7" tooltip="Minor (law)"/>
              </a:rPr>
              <a:t>under 18 years</a:t>
            </a:r>
            <a:r>
              <a:rPr lang="en-US" b="0" i="0" dirty="0">
                <a:solidFill>
                  <a:srgbClr val="202122"/>
                </a:solidFill>
                <a:effectLst/>
                <a:latin typeface="Arial" panose="020B0604020202020204" pitchFamily="34" charset="0"/>
              </a:rPr>
              <a:t>, for whom "the street" (including unoccupied </a:t>
            </a:r>
            <a:r>
              <a:rPr lang="en-US" b="0" i="0" u="none" strike="noStrike" dirty="0">
                <a:solidFill>
                  <a:srgbClr val="0645AD"/>
                </a:solidFill>
                <a:effectLst/>
                <a:latin typeface="Arial" panose="020B0604020202020204" pitchFamily="34" charset="0"/>
                <a:hlinkClick r:id="rId8" tooltip="Dwelling"/>
              </a:rPr>
              <a:t>dwellings</a:t>
            </a:r>
            <a:r>
              <a:rPr lang="en-US" b="0" i="0" dirty="0">
                <a:solidFill>
                  <a:srgbClr val="202122"/>
                </a:solidFill>
                <a:effectLst/>
                <a:latin typeface="Arial" panose="020B0604020202020204" pitchFamily="34" charset="0"/>
              </a:rPr>
              <a:t> and wasteland) has become home and/or their source of livelihood, and who are inadequately protected or supervised.</a:t>
            </a:r>
            <a:endParaRPr lang="en-IN" dirty="0"/>
          </a:p>
        </p:txBody>
      </p:sp>
      <p:pic>
        <p:nvPicPr>
          <p:cNvPr id="1026" name="Picture 2">
            <a:extLst>
              <a:ext uri="{FF2B5EF4-FFF2-40B4-BE49-F238E27FC236}">
                <a16:creationId xmlns:a16="http://schemas.microsoft.com/office/drawing/2014/main" xmlns="" id="{CC7147BD-2AC0-2625-AD92-133C98EA3572}"/>
              </a:ext>
            </a:extLst>
          </p:cNvPr>
          <p:cNvPicPr>
            <a:picLocks noChangeAspect="1" noChangeArrowheads="1"/>
          </p:cNvPicPr>
          <p:nvPr/>
        </p:nvPicPr>
        <p:blipFill>
          <a:blip r:embed="rId9">
            <a:extLst>
              <a:ext uri="{28A0092B-C50C-407E-A947-70E740481C1C}">
                <a14:useLocalDpi xmlns:a14="http://schemas.microsoft.com/office/drawing/2010/main" xmlns="" val="0"/>
              </a:ext>
            </a:extLst>
          </a:blip>
          <a:srcRect/>
          <a:stretch>
            <a:fillRect/>
          </a:stretch>
        </p:blipFill>
        <p:spPr bwMode="auto">
          <a:xfrm>
            <a:off x="9274002" y="4562574"/>
            <a:ext cx="2759016" cy="216959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8435319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711F90B4-B4CD-A4ED-E2E5-58727B9EA0D5}"/>
              </a:ext>
            </a:extLst>
          </p:cNvPr>
          <p:cNvSpPr>
            <a:spLocks noGrp="1"/>
          </p:cNvSpPr>
          <p:nvPr>
            <p:ph idx="1"/>
          </p:nvPr>
        </p:nvSpPr>
        <p:spPr>
          <a:xfrm>
            <a:off x="677334" y="791853"/>
            <a:ext cx="8596668" cy="5249510"/>
          </a:xfrm>
        </p:spPr>
        <p:txBody>
          <a:bodyPr>
            <a:normAutofit/>
          </a:bodyPr>
          <a:lstStyle/>
          <a:p>
            <a:pPr algn="l">
              <a:lnSpc>
                <a:spcPct val="150000"/>
              </a:lnSpc>
            </a:pPr>
            <a:r>
              <a:rPr lang="en-US" b="0" i="0" dirty="0">
                <a:solidFill>
                  <a:srgbClr val="202122"/>
                </a:solidFill>
                <a:effectLst/>
                <a:latin typeface="Arial" panose="020B0604020202020204" pitchFamily="34" charset="0"/>
              </a:rPr>
              <a:t>The causes of this phenomenon are varied, but are often related to domestic, economic, or social disruption.</a:t>
            </a:r>
          </a:p>
          <a:p>
            <a:pPr algn="l">
              <a:lnSpc>
                <a:spcPct val="150000"/>
              </a:lnSpc>
            </a:pPr>
            <a:r>
              <a:rPr lang="en-US" b="0" i="0" dirty="0">
                <a:solidFill>
                  <a:srgbClr val="202122"/>
                </a:solidFill>
                <a:effectLst/>
                <a:latin typeface="Arial" panose="020B0604020202020204" pitchFamily="34" charset="0"/>
              </a:rPr>
              <a:t>This includes, but is not limited to: </a:t>
            </a:r>
            <a:r>
              <a:rPr lang="en-US" b="0" i="0" u="none" strike="noStrike" dirty="0">
                <a:solidFill>
                  <a:srgbClr val="0645AD"/>
                </a:solidFill>
                <a:effectLst/>
                <a:latin typeface="Arial" panose="020B0604020202020204" pitchFamily="34" charset="0"/>
                <a:hlinkClick r:id="rId2" tooltip="Poverty"/>
              </a:rPr>
              <a:t>poverty</a:t>
            </a:r>
            <a:r>
              <a:rPr lang="en-US" b="0" i="0" dirty="0">
                <a:solidFill>
                  <a:srgbClr val="202122"/>
                </a:solidFill>
                <a:effectLst/>
                <a:latin typeface="Arial" panose="020B0604020202020204" pitchFamily="34" charset="0"/>
              </a:rPr>
              <a:t>; breakdown of homes and/or families; political unrest; </a:t>
            </a:r>
            <a:r>
              <a:rPr lang="en-US" b="0" i="0" u="none" strike="noStrike" dirty="0">
                <a:solidFill>
                  <a:srgbClr val="3366BB"/>
                </a:solidFill>
                <a:effectLst/>
                <a:latin typeface="Arial" panose="020B0604020202020204" pitchFamily="34" charset="0"/>
                <a:hlinkClick r:id="rId3" tooltip="wikt:acculturation"/>
              </a:rPr>
              <a:t>acculturation</a:t>
            </a:r>
            <a:r>
              <a:rPr lang="en-US" b="0" i="0" dirty="0">
                <a:solidFill>
                  <a:srgbClr val="202122"/>
                </a:solidFill>
                <a:effectLst/>
                <a:latin typeface="Arial" panose="020B0604020202020204" pitchFamily="34" charset="0"/>
              </a:rPr>
              <a:t>; sexual, physical or emotional abuse; domestic violence; being lured away by pimps, internet predators, or begging syndicates; mental health problems; substance abuse; and sexual orientation or gender identity issues.</a:t>
            </a:r>
            <a:endParaRPr lang="en-US" b="0" i="0" baseline="30000" dirty="0">
              <a:solidFill>
                <a:srgbClr val="0645AD"/>
              </a:solidFill>
              <a:effectLst/>
              <a:latin typeface="Arial" panose="020B0604020202020204" pitchFamily="34" charset="0"/>
            </a:endParaRPr>
          </a:p>
          <a:p>
            <a:pPr algn="l">
              <a:lnSpc>
                <a:spcPct val="150000"/>
              </a:lnSpc>
            </a:pPr>
            <a:r>
              <a:rPr lang="en-US" b="0" i="0" dirty="0">
                <a:solidFill>
                  <a:srgbClr val="202122"/>
                </a:solidFill>
                <a:effectLst/>
                <a:latin typeface="Arial" panose="020B0604020202020204" pitchFamily="34" charset="0"/>
              </a:rPr>
              <a:t>Children may end up on the streets due to cultural factors. </a:t>
            </a:r>
          </a:p>
        </p:txBody>
      </p:sp>
    </p:spTree>
    <p:extLst>
      <p:ext uri="{BB962C8B-B14F-4D97-AF65-F5344CB8AC3E}">
        <p14:creationId xmlns:p14="http://schemas.microsoft.com/office/powerpoint/2010/main" xmlns="" val="34712160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711F90B4-B4CD-A4ED-E2E5-58727B9EA0D5}"/>
              </a:ext>
            </a:extLst>
          </p:cNvPr>
          <p:cNvSpPr>
            <a:spLocks noGrp="1"/>
          </p:cNvSpPr>
          <p:nvPr>
            <p:ph idx="1"/>
          </p:nvPr>
        </p:nvSpPr>
        <p:spPr>
          <a:xfrm>
            <a:off x="677334" y="791853"/>
            <a:ext cx="8596668" cy="5249510"/>
          </a:xfrm>
        </p:spPr>
        <p:txBody>
          <a:bodyPr>
            <a:normAutofit/>
          </a:bodyPr>
          <a:lstStyle/>
          <a:p>
            <a:pPr algn="l">
              <a:lnSpc>
                <a:spcPct val="150000"/>
              </a:lnSpc>
            </a:pPr>
            <a:r>
              <a:rPr lang="en-US" b="0" i="0" dirty="0">
                <a:solidFill>
                  <a:srgbClr val="202122"/>
                </a:solidFill>
                <a:effectLst/>
                <a:latin typeface="Arial" panose="020B0604020202020204" pitchFamily="34" charset="0"/>
              </a:rPr>
              <a:t>For example, some children in parts of the </a:t>
            </a:r>
            <a:r>
              <a:rPr lang="en-US" b="0" i="0" u="none" strike="noStrike" dirty="0">
                <a:solidFill>
                  <a:srgbClr val="0645AD"/>
                </a:solidFill>
                <a:effectLst/>
                <a:latin typeface="Arial" panose="020B0604020202020204" pitchFamily="34" charset="0"/>
                <a:hlinkClick r:id="rId2" tooltip="Democratic Republic of the Congo"/>
              </a:rPr>
              <a:t>Congo</a:t>
            </a:r>
            <a:r>
              <a:rPr lang="en-US" b="0" i="0" dirty="0">
                <a:solidFill>
                  <a:srgbClr val="202122"/>
                </a:solidFill>
                <a:effectLst/>
                <a:latin typeface="Arial" panose="020B0604020202020204" pitchFamily="34" charset="0"/>
              </a:rPr>
              <a:t> and </a:t>
            </a:r>
            <a:r>
              <a:rPr lang="en-US" b="0" i="0" u="none" strike="noStrike" dirty="0">
                <a:solidFill>
                  <a:srgbClr val="0645AD"/>
                </a:solidFill>
                <a:effectLst/>
                <a:latin typeface="Arial" panose="020B0604020202020204" pitchFamily="34" charset="0"/>
                <a:hlinkClick r:id="rId3" tooltip="Uganda"/>
              </a:rPr>
              <a:t>Uganda</a:t>
            </a:r>
            <a:r>
              <a:rPr lang="en-US" b="0" i="0" dirty="0">
                <a:solidFill>
                  <a:srgbClr val="202122"/>
                </a:solidFill>
                <a:effectLst/>
                <a:latin typeface="Arial" panose="020B0604020202020204" pitchFamily="34" charset="0"/>
              </a:rPr>
              <a:t> are made to leave their families on suspicion of being witches who bring bad luck.</a:t>
            </a:r>
            <a:endParaRPr lang="en-US" b="0" i="0" baseline="30000" dirty="0">
              <a:solidFill>
                <a:srgbClr val="0645AD"/>
              </a:solidFill>
              <a:effectLst/>
              <a:latin typeface="Arial" panose="020B0604020202020204" pitchFamily="34" charset="0"/>
            </a:endParaRPr>
          </a:p>
          <a:p>
            <a:pPr algn="l">
              <a:lnSpc>
                <a:spcPct val="150000"/>
              </a:lnSpc>
            </a:pPr>
            <a:r>
              <a:rPr lang="en-US" b="0" i="0" dirty="0">
                <a:solidFill>
                  <a:srgbClr val="202122"/>
                </a:solidFill>
                <a:effectLst/>
                <a:latin typeface="Arial" panose="020B0604020202020204" pitchFamily="34" charset="0"/>
              </a:rPr>
              <a:t>In </a:t>
            </a:r>
            <a:r>
              <a:rPr lang="en-US" b="0" i="0" u="none" strike="noStrike" dirty="0">
                <a:solidFill>
                  <a:srgbClr val="0645AD"/>
                </a:solidFill>
                <a:effectLst/>
                <a:latin typeface="Arial" panose="020B0604020202020204" pitchFamily="34" charset="0"/>
                <a:hlinkClick r:id="rId4" tooltip="Afghanistan"/>
              </a:rPr>
              <a:t>Afghanistan</a:t>
            </a:r>
            <a:r>
              <a:rPr lang="en-US" b="0" i="0" dirty="0">
                <a:solidFill>
                  <a:srgbClr val="202122"/>
                </a:solidFill>
                <a:effectLst/>
                <a:latin typeface="Arial" panose="020B0604020202020204" pitchFamily="34" charset="0"/>
              </a:rPr>
              <a:t>, young girls who are accused of "honor crimes" that shame their families and/or cultural practices may be forced to leave their homes ‒ this could include refusing an </a:t>
            </a:r>
            <a:r>
              <a:rPr lang="en-US" b="0" i="0" u="none" strike="noStrike" dirty="0">
                <a:solidFill>
                  <a:srgbClr val="0645AD"/>
                </a:solidFill>
                <a:effectLst/>
                <a:latin typeface="Arial" panose="020B0604020202020204" pitchFamily="34" charset="0"/>
                <a:hlinkClick r:id="rId5" tooltip="Arranged marriage"/>
              </a:rPr>
              <a:t>arranged marriage</a:t>
            </a:r>
            <a:r>
              <a:rPr lang="en-US" b="0" i="0" dirty="0">
                <a:solidFill>
                  <a:srgbClr val="202122"/>
                </a:solidFill>
                <a:effectLst/>
                <a:latin typeface="Arial" panose="020B0604020202020204" pitchFamily="34" charset="0"/>
              </a:rPr>
              <a:t>, or even being raped or sexually abused, if that is considered adultery in their culture.</a:t>
            </a:r>
          </a:p>
          <a:p>
            <a:pPr algn="l">
              <a:lnSpc>
                <a:spcPct val="150000"/>
              </a:lnSpc>
            </a:pPr>
            <a:r>
              <a:rPr lang="en-US" b="0" i="0" dirty="0">
                <a:solidFill>
                  <a:srgbClr val="202122"/>
                </a:solidFill>
                <a:effectLst/>
                <a:latin typeface="Arial" panose="020B0604020202020204" pitchFamily="34" charset="0"/>
              </a:rPr>
              <a:t>Children may also end up on the streets due to religious factors. For example, some children in the far-northern parts of Nigeria (referred to as the </a:t>
            </a:r>
            <a:r>
              <a:rPr lang="en-US" b="0" i="1" dirty="0" err="1">
                <a:solidFill>
                  <a:srgbClr val="202122"/>
                </a:solidFill>
                <a:effectLst/>
                <a:latin typeface="Arial" panose="020B0604020202020204" pitchFamily="34" charset="0"/>
              </a:rPr>
              <a:t>almajiris</a:t>
            </a:r>
            <a:r>
              <a:rPr lang="en-US" b="0" i="0" dirty="0">
                <a:solidFill>
                  <a:srgbClr val="202122"/>
                </a:solidFill>
                <a:effectLst/>
                <a:latin typeface="Arial" panose="020B0604020202020204" pitchFamily="34" charset="0"/>
              </a:rPr>
              <a:t>) are forced to leave their homes to be indentured under a </a:t>
            </a:r>
            <a:r>
              <a:rPr lang="en-US" b="0" i="1" dirty="0">
                <a:solidFill>
                  <a:srgbClr val="202122"/>
                </a:solidFill>
                <a:effectLst/>
                <a:latin typeface="Arial" panose="020B0604020202020204" pitchFamily="34" charset="0"/>
              </a:rPr>
              <a:t>mallam</a:t>
            </a:r>
            <a:r>
              <a:rPr lang="en-US" b="0" i="0" dirty="0">
                <a:solidFill>
                  <a:srgbClr val="202122"/>
                </a:solidFill>
                <a:effectLst/>
                <a:latin typeface="Arial" panose="020B0604020202020204" pitchFamily="34" charset="0"/>
              </a:rPr>
              <a:t> (Islamic religious teacher).</a:t>
            </a:r>
          </a:p>
          <a:p>
            <a:endParaRPr lang="en-IN" dirty="0"/>
          </a:p>
        </p:txBody>
      </p:sp>
    </p:spTree>
    <p:extLst>
      <p:ext uri="{BB962C8B-B14F-4D97-AF65-F5344CB8AC3E}">
        <p14:creationId xmlns:p14="http://schemas.microsoft.com/office/powerpoint/2010/main" xmlns="" val="9576849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81B7BC7-11CB-2E9F-ED9D-D4AE2E75136F}"/>
              </a:ext>
            </a:extLst>
          </p:cNvPr>
          <p:cNvSpPr>
            <a:spLocks noGrp="1"/>
          </p:cNvSpPr>
          <p:nvPr>
            <p:ph type="title"/>
          </p:nvPr>
        </p:nvSpPr>
        <p:spPr/>
        <p:txBody>
          <a:bodyPr/>
          <a:lstStyle/>
          <a:p>
            <a:r>
              <a:rPr lang="en-US" dirty="0"/>
              <a:t>Child </a:t>
            </a:r>
            <a:r>
              <a:rPr lang="en-US" dirty="0" err="1"/>
              <a:t>labour</a:t>
            </a:r>
            <a:endParaRPr lang="en-IN" dirty="0"/>
          </a:p>
        </p:txBody>
      </p:sp>
      <p:sp>
        <p:nvSpPr>
          <p:cNvPr id="3" name="Content Placeholder 2">
            <a:extLst>
              <a:ext uri="{FF2B5EF4-FFF2-40B4-BE49-F238E27FC236}">
                <a16:creationId xmlns:a16="http://schemas.microsoft.com/office/drawing/2014/main" xmlns="" id="{521A625C-7581-4323-F0B6-6CE52605FDD9}"/>
              </a:ext>
            </a:extLst>
          </p:cNvPr>
          <p:cNvSpPr>
            <a:spLocks noGrp="1"/>
          </p:cNvSpPr>
          <p:nvPr>
            <p:ph idx="1"/>
          </p:nvPr>
        </p:nvSpPr>
        <p:spPr/>
        <p:txBody>
          <a:bodyPr/>
          <a:lstStyle/>
          <a:p>
            <a:pPr>
              <a:lnSpc>
                <a:spcPct val="150000"/>
              </a:lnSpc>
            </a:pPr>
            <a:r>
              <a:rPr lang="en-US" b="1" i="0" dirty="0">
                <a:solidFill>
                  <a:srgbClr val="202122"/>
                </a:solidFill>
                <a:effectLst/>
                <a:latin typeface="Arial" panose="020B0604020202020204" pitchFamily="34" charset="0"/>
              </a:rPr>
              <a:t>Child </a:t>
            </a:r>
            <a:r>
              <a:rPr lang="en-US" b="1" i="0" dirty="0" err="1">
                <a:solidFill>
                  <a:srgbClr val="202122"/>
                </a:solidFill>
                <a:effectLst/>
                <a:latin typeface="Arial" panose="020B0604020202020204" pitchFamily="34" charset="0"/>
              </a:rPr>
              <a:t>labour</a:t>
            </a:r>
            <a:r>
              <a:rPr lang="en-US" b="0" i="0" dirty="0">
                <a:solidFill>
                  <a:srgbClr val="202122"/>
                </a:solidFill>
                <a:effectLst/>
                <a:latin typeface="Arial" panose="020B0604020202020204" pitchFamily="34" charset="0"/>
              </a:rPr>
              <a:t> refers to the </a:t>
            </a:r>
            <a:r>
              <a:rPr lang="en-US" b="0" i="0" u="none" strike="noStrike" dirty="0">
                <a:solidFill>
                  <a:srgbClr val="0645AD"/>
                </a:solidFill>
                <a:effectLst/>
                <a:latin typeface="Arial" panose="020B0604020202020204" pitchFamily="34" charset="0"/>
                <a:hlinkClick r:id="rId2" tooltip="Exploitation of labour"/>
              </a:rPr>
              <a:t>exploitation</a:t>
            </a:r>
            <a:r>
              <a:rPr lang="en-US" b="0" i="0" dirty="0">
                <a:solidFill>
                  <a:srgbClr val="202122"/>
                </a:solidFill>
                <a:effectLst/>
                <a:latin typeface="Arial" panose="020B0604020202020204" pitchFamily="34" charset="0"/>
              </a:rPr>
              <a:t> of children through any form of work that deprives children of their childhood,</a:t>
            </a:r>
            <a:r>
              <a:rPr lang="en-US" b="0" i="0" baseline="30000" dirty="0">
                <a:solidFill>
                  <a:srgbClr val="0645AD"/>
                </a:solidFill>
                <a:effectLst/>
                <a:latin typeface="Arial" panose="020B0604020202020204" pitchFamily="34" charset="0"/>
              </a:rPr>
              <a:t> </a:t>
            </a:r>
            <a:r>
              <a:rPr lang="en-US" b="0" i="0" dirty="0">
                <a:solidFill>
                  <a:srgbClr val="202122"/>
                </a:solidFill>
                <a:effectLst/>
                <a:latin typeface="Arial" panose="020B0604020202020204" pitchFamily="34" charset="0"/>
              </a:rPr>
              <a:t>interferes with their ability to attend regular school, and is mentally, physically, socially and morally harmful.</a:t>
            </a:r>
          </a:p>
          <a:p>
            <a:endParaRPr lang="en-IN" dirty="0"/>
          </a:p>
        </p:txBody>
      </p:sp>
    </p:spTree>
    <p:extLst>
      <p:ext uri="{BB962C8B-B14F-4D97-AF65-F5344CB8AC3E}">
        <p14:creationId xmlns:p14="http://schemas.microsoft.com/office/powerpoint/2010/main" xmlns="" val="33411060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E2D5021-A289-3E5D-B76A-11A57BA7959E}"/>
              </a:ext>
            </a:extLst>
          </p:cNvPr>
          <p:cNvSpPr>
            <a:spLocks noGrp="1"/>
          </p:cNvSpPr>
          <p:nvPr>
            <p:ph type="title"/>
          </p:nvPr>
        </p:nvSpPr>
        <p:spPr/>
        <p:txBody>
          <a:bodyPr/>
          <a:lstStyle/>
          <a:p>
            <a:r>
              <a:rPr lang="en-US" b="0" i="0" dirty="0">
                <a:solidFill>
                  <a:srgbClr val="999999"/>
                </a:solidFill>
                <a:effectLst/>
                <a:latin typeface="fira sans" panose="020B0604020202020204" pitchFamily="34" charset="0"/>
              </a:rPr>
              <a:t>The Child </a:t>
            </a:r>
            <a:r>
              <a:rPr lang="en-US" b="0" i="0" dirty="0" err="1">
                <a:solidFill>
                  <a:srgbClr val="999999"/>
                </a:solidFill>
                <a:effectLst/>
                <a:latin typeface="fira sans" panose="020B0604020202020204" pitchFamily="34" charset="0"/>
              </a:rPr>
              <a:t>Labour</a:t>
            </a:r>
            <a:r>
              <a:rPr lang="en-US" b="0" i="0" dirty="0">
                <a:solidFill>
                  <a:srgbClr val="999999"/>
                </a:solidFill>
                <a:effectLst/>
                <a:latin typeface="fira sans" panose="020B0604020202020204" pitchFamily="34" charset="0"/>
              </a:rPr>
              <a:t> (Prohibition and Regulation) Act, 1986</a:t>
            </a:r>
            <a:endParaRPr lang="en-IN" dirty="0"/>
          </a:p>
        </p:txBody>
      </p:sp>
      <p:sp>
        <p:nvSpPr>
          <p:cNvPr id="3" name="Content Placeholder 2">
            <a:extLst>
              <a:ext uri="{FF2B5EF4-FFF2-40B4-BE49-F238E27FC236}">
                <a16:creationId xmlns:a16="http://schemas.microsoft.com/office/drawing/2014/main" xmlns="" id="{5A32710C-EABB-1A08-66D5-2BCDC8BF8FB1}"/>
              </a:ext>
            </a:extLst>
          </p:cNvPr>
          <p:cNvSpPr>
            <a:spLocks noGrp="1"/>
          </p:cNvSpPr>
          <p:nvPr>
            <p:ph idx="1"/>
          </p:nvPr>
        </p:nvSpPr>
        <p:spPr>
          <a:xfrm>
            <a:off x="677334" y="2160589"/>
            <a:ext cx="8596668" cy="4315625"/>
          </a:xfrm>
        </p:spPr>
        <p:txBody>
          <a:bodyPr/>
          <a:lstStyle/>
          <a:p>
            <a:pPr algn="l"/>
            <a:r>
              <a:rPr lang="en-US" sz="2000" dirty="0">
                <a:solidFill>
                  <a:srgbClr val="999999"/>
                </a:solidFill>
                <a:latin typeface="fira sans" panose="020B0604020202020204" pitchFamily="34" charset="0"/>
              </a:rPr>
              <a:t>P</a:t>
            </a:r>
            <a:r>
              <a:rPr lang="en-US" sz="2000" b="0" i="0" dirty="0">
                <a:solidFill>
                  <a:srgbClr val="999999"/>
                </a:solidFill>
                <a:effectLst/>
                <a:latin typeface="fira sans" panose="020B0604020202020204" pitchFamily="34" charset="0"/>
              </a:rPr>
              <a:t>rohibits children from working in certain occupations and regulates their conditions of work in others (including permitted working hours, rest and holidays). The Act lays down rules for those employing children as well as penalties for their unlawful employment.</a:t>
            </a:r>
          </a:p>
          <a:p>
            <a:pPr algn="l"/>
            <a:r>
              <a:rPr lang="en-US" sz="2000" b="0" i="0" dirty="0">
                <a:solidFill>
                  <a:srgbClr val="999999"/>
                </a:solidFill>
                <a:effectLst/>
                <a:latin typeface="fira sans" panose="020B0604020202020204" pitchFamily="34" charset="0"/>
              </a:rPr>
              <a:t>This Act, which defines a child as a person under 14, was amended by </a:t>
            </a:r>
            <a:r>
              <a:rPr lang="en-US" sz="2000" b="0" i="0" u="none" strike="noStrike" dirty="0">
                <a:solidFill>
                  <a:srgbClr val="008ACA"/>
                </a:solidFill>
                <a:effectLst/>
                <a:latin typeface="fira sans" panose="020B0604020202020204" pitchFamily="34" charset="0"/>
                <a:hlinkClick r:id="rId2"/>
              </a:rPr>
              <a:t>The Child </a:t>
            </a:r>
            <a:r>
              <a:rPr lang="en-US" sz="2000" b="0" i="0" u="none" strike="noStrike" dirty="0" err="1">
                <a:solidFill>
                  <a:srgbClr val="008ACA"/>
                </a:solidFill>
                <a:effectLst/>
                <a:latin typeface="fira sans" panose="020B0604020202020204" pitchFamily="34" charset="0"/>
                <a:hlinkClick r:id="rId2"/>
              </a:rPr>
              <a:t>Labour</a:t>
            </a:r>
            <a:r>
              <a:rPr lang="en-US" sz="2000" b="0" i="0" u="none" strike="noStrike" dirty="0">
                <a:solidFill>
                  <a:srgbClr val="008ACA"/>
                </a:solidFill>
                <a:effectLst/>
                <a:latin typeface="fira sans" panose="020B0604020202020204" pitchFamily="34" charset="0"/>
                <a:hlinkClick r:id="rId2"/>
              </a:rPr>
              <a:t> (Prohibition and Regulation) Amendment Act, 2016.</a:t>
            </a:r>
            <a:r>
              <a:rPr lang="en-US" sz="2000" b="0" i="0" dirty="0">
                <a:solidFill>
                  <a:srgbClr val="999999"/>
                </a:solidFill>
                <a:effectLst/>
                <a:latin typeface="fira sans" panose="020B0604020202020204" pitchFamily="34" charset="0"/>
              </a:rPr>
              <a:t> The amendment prohibits the employment of children between 6 and 14 in any occupation or process (except two), and introduces the category of ‘adolescents’ (those in the 14-18 age group), who are prohibited from working in ‘hazardous occupations and processes’ that are defined in the </a:t>
            </a:r>
            <a:r>
              <a:rPr lang="en-US" sz="2000" b="0" i="0" u="none" strike="noStrike" dirty="0">
                <a:solidFill>
                  <a:srgbClr val="008ACA"/>
                </a:solidFill>
                <a:effectLst/>
                <a:latin typeface="fira sans" panose="020B0604020202020204" pitchFamily="34" charset="0"/>
                <a:hlinkClick r:id="rId3"/>
              </a:rPr>
              <a:t>Factories Act, 1948</a:t>
            </a:r>
            <a:r>
              <a:rPr lang="en-US" sz="2000" b="0" i="0" dirty="0">
                <a:solidFill>
                  <a:srgbClr val="999999"/>
                </a:solidFill>
                <a:effectLst/>
                <a:latin typeface="fira sans" panose="020B0604020202020204" pitchFamily="34" charset="0"/>
              </a:rPr>
              <a:t>. </a:t>
            </a:r>
          </a:p>
          <a:p>
            <a:endParaRPr lang="en-IN" dirty="0"/>
          </a:p>
        </p:txBody>
      </p:sp>
    </p:spTree>
    <p:extLst>
      <p:ext uri="{BB962C8B-B14F-4D97-AF65-F5344CB8AC3E}">
        <p14:creationId xmlns:p14="http://schemas.microsoft.com/office/powerpoint/2010/main" xmlns="" val="35679043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0A209AD-FED3-1FD8-D973-261AE2EF8851}"/>
              </a:ext>
            </a:extLst>
          </p:cNvPr>
          <p:cNvSpPr>
            <a:spLocks noGrp="1"/>
          </p:cNvSpPr>
          <p:nvPr>
            <p:ph type="title"/>
          </p:nvPr>
        </p:nvSpPr>
        <p:spPr/>
        <p:txBody>
          <a:bodyPr/>
          <a:lstStyle/>
          <a:p>
            <a:pPr algn="ctr"/>
            <a:r>
              <a:rPr lang="en-IN" b="1" dirty="0"/>
              <a:t>JUVENILE DELINQUENCY</a:t>
            </a:r>
          </a:p>
        </p:txBody>
      </p:sp>
      <p:sp>
        <p:nvSpPr>
          <p:cNvPr id="3" name="Content Placeholder 2">
            <a:extLst>
              <a:ext uri="{FF2B5EF4-FFF2-40B4-BE49-F238E27FC236}">
                <a16:creationId xmlns:a16="http://schemas.microsoft.com/office/drawing/2014/main" xmlns="" id="{298BB8BA-2AD6-92E8-2E04-4E036C07B700}"/>
              </a:ext>
            </a:extLst>
          </p:cNvPr>
          <p:cNvSpPr>
            <a:spLocks noGrp="1"/>
          </p:cNvSpPr>
          <p:nvPr>
            <p:ph idx="1"/>
          </p:nvPr>
        </p:nvSpPr>
        <p:spPr>
          <a:xfrm>
            <a:off x="1097280" y="2366128"/>
            <a:ext cx="10058400" cy="3502966"/>
          </a:xfrm>
        </p:spPr>
        <p:txBody>
          <a:bodyPr/>
          <a:lstStyle/>
          <a:p>
            <a:r>
              <a:rPr lang="en-US" dirty="0"/>
              <a:t>‘A juvenile delinquent is a person between the ages of 15 to 17, who indulges in anti-social activity’</a:t>
            </a:r>
            <a:endParaRPr lang="en-IN" dirty="0"/>
          </a:p>
        </p:txBody>
      </p:sp>
    </p:spTree>
    <p:extLst>
      <p:ext uri="{BB962C8B-B14F-4D97-AF65-F5344CB8AC3E}">
        <p14:creationId xmlns:p14="http://schemas.microsoft.com/office/powerpoint/2010/main" xmlns="" val="15079500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756EE77-A2C3-BC28-A08B-A4E30FD8BD4F}"/>
              </a:ext>
            </a:extLst>
          </p:cNvPr>
          <p:cNvSpPr>
            <a:spLocks noGrp="1"/>
          </p:cNvSpPr>
          <p:nvPr>
            <p:ph type="title"/>
          </p:nvPr>
        </p:nvSpPr>
        <p:spPr/>
        <p:txBody>
          <a:bodyPr/>
          <a:lstStyle/>
          <a:p>
            <a:r>
              <a:rPr lang="en-US" dirty="0"/>
              <a:t>Causes – social causes</a:t>
            </a:r>
            <a:endParaRPr lang="en-IN" dirty="0"/>
          </a:p>
        </p:txBody>
      </p:sp>
      <p:sp>
        <p:nvSpPr>
          <p:cNvPr id="3" name="Content Placeholder 2">
            <a:extLst>
              <a:ext uri="{FF2B5EF4-FFF2-40B4-BE49-F238E27FC236}">
                <a16:creationId xmlns:a16="http://schemas.microsoft.com/office/drawing/2014/main" xmlns="" id="{9CC0998A-78F1-4D1E-0B25-965F69D04A44}"/>
              </a:ext>
            </a:extLst>
          </p:cNvPr>
          <p:cNvSpPr>
            <a:spLocks noGrp="1"/>
          </p:cNvSpPr>
          <p:nvPr>
            <p:ph idx="1"/>
          </p:nvPr>
        </p:nvSpPr>
        <p:spPr/>
        <p:txBody>
          <a:bodyPr/>
          <a:lstStyle/>
          <a:p>
            <a:r>
              <a:rPr lang="en-US" dirty="0"/>
              <a:t>Defects of the family</a:t>
            </a:r>
          </a:p>
          <a:p>
            <a:r>
              <a:rPr lang="en-US" dirty="0"/>
              <a:t>Parent child relationship</a:t>
            </a:r>
          </a:p>
          <a:p>
            <a:r>
              <a:rPr lang="en-US" dirty="0"/>
              <a:t>Character and conduct of parent hat home</a:t>
            </a:r>
          </a:p>
          <a:p>
            <a:r>
              <a:rPr lang="en-US" dirty="0"/>
              <a:t>Influence of siblings or criminal relatives</a:t>
            </a:r>
          </a:p>
          <a:p>
            <a:endParaRPr lang="en-US" dirty="0"/>
          </a:p>
          <a:p>
            <a:endParaRPr lang="en-IN" dirty="0"/>
          </a:p>
        </p:txBody>
      </p:sp>
    </p:spTree>
    <p:extLst>
      <p:ext uri="{BB962C8B-B14F-4D97-AF65-F5344CB8AC3E}">
        <p14:creationId xmlns:p14="http://schemas.microsoft.com/office/powerpoint/2010/main" xmlns="" val="26667077"/>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96</TotalTime>
  <Words>830</Words>
  <Application>Microsoft Office PowerPoint</Application>
  <PresentationFormat>Custom</PresentationFormat>
  <Paragraphs>96</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Facet</vt:lpstr>
      <vt:lpstr>Population groups</vt:lpstr>
      <vt:lpstr>Slide 2</vt:lpstr>
      <vt:lpstr>Street children</vt:lpstr>
      <vt:lpstr>Slide 4</vt:lpstr>
      <vt:lpstr>Slide 5</vt:lpstr>
      <vt:lpstr>Child labour</vt:lpstr>
      <vt:lpstr>The Child Labour (Prohibition and Regulation) Act, 1986</vt:lpstr>
      <vt:lpstr>JUVENILE DELINQUENCY</vt:lpstr>
      <vt:lpstr>Causes – social causes</vt:lpstr>
      <vt:lpstr>Slide 10</vt:lpstr>
      <vt:lpstr>Slide 11</vt:lpstr>
      <vt:lpstr>CONTROL OF JUVENILE DELINQUENCY</vt:lpstr>
      <vt:lpstr>Slide 13</vt:lpstr>
      <vt:lpstr>Slide 14</vt:lpstr>
      <vt:lpstr>Psychological Techniques</vt:lpstr>
      <vt:lpstr>Government Measures</vt:lpstr>
      <vt:lpstr>Prevention </vt:lpstr>
      <vt:lpstr>Domestic violence</vt:lpstr>
      <vt:lpstr>Protection of Women from Domestic Violence Act, 2005 </vt:lpstr>
      <vt:lpstr>Slide 20</vt:lpstr>
      <vt:lpstr>NGO</vt:lpstr>
      <vt:lpstr>Slide 22</vt:lpstr>
      <vt:lpstr>Slide 23</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Population groups</dc:title>
  <dc:creator>yash jain</dc:creator>
  <cp:lastModifiedBy>HP</cp:lastModifiedBy>
  <cp:revision>6</cp:revision>
  <dcterms:created xsi:type="dcterms:W3CDTF">2022-10-31T06:01:14Z</dcterms:created>
  <dcterms:modified xsi:type="dcterms:W3CDTF">2024-06-19T04:35:35Z</dcterms:modified>
</cp:coreProperties>
</file>